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66" r:id="rId3"/>
    <p:sldId id="270" r:id="rId4"/>
    <p:sldId id="268" r:id="rId5"/>
    <p:sldId id="269" r:id="rId6"/>
    <p:sldId id="271" r:id="rId7"/>
    <p:sldId id="272" r:id="rId8"/>
    <p:sldId id="273" r:id="rId9"/>
    <p:sldId id="274" r:id="rId10"/>
    <p:sldId id="278" r:id="rId11"/>
    <p:sldId id="277" r:id="rId12"/>
    <p:sldId id="288" r:id="rId13"/>
    <p:sldId id="279" r:id="rId14"/>
    <p:sldId id="289" r:id="rId15"/>
    <p:sldId id="310" r:id="rId16"/>
    <p:sldId id="290" r:id="rId17"/>
    <p:sldId id="291" r:id="rId18"/>
    <p:sldId id="292" r:id="rId19"/>
    <p:sldId id="293" r:id="rId20"/>
    <p:sldId id="294" r:id="rId21"/>
    <p:sldId id="295" r:id="rId22"/>
    <p:sldId id="301" r:id="rId23"/>
    <p:sldId id="298" r:id="rId24"/>
    <p:sldId id="299" r:id="rId25"/>
    <p:sldId id="300" r:id="rId26"/>
    <p:sldId id="302" r:id="rId27"/>
    <p:sldId id="303" r:id="rId28"/>
    <p:sldId id="309" r:id="rId29"/>
    <p:sldId id="304" r:id="rId30"/>
    <p:sldId id="305" r:id="rId31"/>
    <p:sldId id="308" r:id="rId32"/>
    <p:sldId id="306" r:id="rId33"/>
    <p:sldId id="280" r:id="rId34"/>
    <p:sldId id="296" r:id="rId35"/>
    <p:sldId id="284" r:id="rId36"/>
    <p:sldId id="297" r:id="rId37"/>
    <p:sldId id="311" r:id="rId38"/>
    <p:sldId id="312" r:id="rId39"/>
    <p:sldId id="313" r:id="rId40"/>
    <p:sldId id="314" r:id="rId41"/>
    <p:sldId id="257" r:id="rId42"/>
    <p:sldId id="258" r:id="rId43"/>
    <p:sldId id="259" r:id="rId44"/>
    <p:sldId id="260" r:id="rId45"/>
    <p:sldId id="261" r:id="rId46"/>
    <p:sldId id="262" r:id="rId47"/>
    <p:sldId id="263" r:id="rId48"/>
    <p:sldId id="264" r:id="rId49"/>
    <p:sldId id="265" r:id="rId50"/>
  </p:sldIdLst>
  <p:sldSz cx="9144000" cy="6858000" type="screen4x3"/>
  <p:notesSz cx="6858000" cy="9144000"/>
  <p:embeddedFontLst>
    <p:embeddedFont>
      <p:font typeface="HY헤드라인M" pitchFamily="18" charset="-127"/>
      <p:regular r:id="rId52"/>
    </p:embeddedFont>
    <p:embeddedFont>
      <p:font typeface="맑은 고딕" pitchFamily="50" charset="-127"/>
      <p:regular r:id="rId53"/>
      <p:bold r:id="rId54"/>
    </p:embeddedFont>
    <p:embeddedFont>
      <p:font typeface="Roboto" charset="0"/>
      <p:regular r:id="rId55"/>
      <p:bold r:id="rId56"/>
      <p:italic r:id="rId57"/>
      <p:boldItalic r:id="rId58"/>
    </p:embeddedFont>
    <p:embeddedFont>
      <p:font typeface="Raleway" charset="0"/>
      <p:regular r:id="rId59"/>
      <p:bold r:id="rId60"/>
      <p:italic r:id="rId61"/>
      <p:boldItalic r:id="rId62"/>
    </p:embeddedFont>
    <p:embeddedFont>
      <p:font typeface="Lato" charset="-127"/>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600"/>
    <a:srgbClr val="A2FFE8"/>
    <a:srgbClr val="1A998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3778A1-3FC6-4950-A652-ECCBD8EA5DF5}">
  <a:tblStyle styleId="{F13778A1-3FC6-4950-A652-ECCBD8EA5D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2" d="100"/>
          <a:sy n="52" d="100"/>
        </p:scale>
        <p:origin x="-1690" y="-3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F3A3D-BD90-4B11-8A0A-3713FDBCAEEF}"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pPr latinLnBrk="1"/>
          <a:endParaRPr lang="ko-KR" altLang="en-US"/>
        </a:p>
      </dgm:t>
    </dgm:pt>
    <dgm:pt modelId="{B464601A-22F6-48E3-88FC-A3790CD07C1F}">
      <dgm:prSet phldrT="[텍스트]" custT="1"/>
      <dgm:spPr>
        <a:solidFill>
          <a:schemeClr val="tx1"/>
        </a:solidFill>
        <a:scene3d>
          <a:camera prst="orthographicFront"/>
          <a:lightRig rig="threePt" dir="t"/>
        </a:scene3d>
        <a:sp3d>
          <a:bevelT/>
        </a:sp3d>
      </dgm:spPr>
      <dgm:t>
        <a:bodyPr/>
        <a:lstStyle/>
        <a:p>
          <a:pPr latinLnBrk="1"/>
          <a:r>
            <a:rPr lang="ko-KR" altLang="en-US" sz="2000" b="1" dirty="0" smtClean="0">
              <a:latin typeface="+mn-ea"/>
              <a:ea typeface="+mn-ea"/>
            </a:rPr>
            <a:t>영화 </a:t>
          </a:r>
          <a:endParaRPr lang="en-US" altLang="ko-KR" sz="2000" b="1" dirty="0" smtClean="0">
            <a:latin typeface="+mn-ea"/>
            <a:ea typeface="+mn-ea"/>
          </a:endParaRPr>
        </a:p>
        <a:p>
          <a:pPr latinLnBrk="1"/>
          <a:r>
            <a:rPr lang="ko-KR" altLang="en-US" sz="2000" b="1" dirty="0" smtClean="0">
              <a:latin typeface="+mn-ea"/>
              <a:ea typeface="+mn-ea"/>
            </a:rPr>
            <a:t>특성</a:t>
          </a:r>
          <a:endParaRPr lang="ko-KR" altLang="en-US" sz="2000" b="1" dirty="0">
            <a:latin typeface="+mn-ea"/>
            <a:ea typeface="+mn-ea"/>
          </a:endParaRPr>
        </a:p>
      </dgm:t>
    </dgm:pt>
    <dgm:pt modelId="{C2F353C9-4AF1-4FB9-BF01-EAE3339143F5}" type="parTrans" cxnId="{0ADA1726-9159-4867-8FE0-FBCEA8D415C8}">
      <dgm:prSet/>
      <dgm:spPr/>
      <dgm:t>
        <a:bodyPr/>
        <a:lstStyle/>
        <a:p>
          <a:pPr latinLnBrk="1"/>
          <a:endParaRPr lang="ko-KR" altLang="en-US" sz="2000" b="1">
            <a:latin typeface="+mn-ea"/>
            <a:ea typeface="+mn-ea"/>
          </a:endParaRPr>
        </a:p>
      </dgm:t>
    </dgm:pt>
    <dgm:pt modelId="{C6C5BD08-DD48-45DF-AF5C-DD802735140B}" type="sibTrans" cxnId="{0ADA1726-9159-4867-8FE0-FBCEA8D415C8}">
      <dgm:prSet/>
      <dgm:spPr/>
      <dgm:t>
        <a:bodyPr/>
        <a:lstStyle/>
        <a:p>
          <a:pPr latinLnBrk="1"/>
          <a:endParaRPr lang="ko-KR" altLang="en-US" sz="2000" b="1">
            <a:latin typeface="+mn-ea"/>
            <a:ea typeface="+mn-ea"/>
          </a:endParaRPr>
        </a:p>
      </dgm:t>
    </dgm:pt>
    <dgm:pt modelId="{22E62855-BDC3-4045-BF86-00D9D032578B}">
      <dgm:prSet phldrT="[텍스트]" custT="1"/>
      <dgm:spPr>
        <a:scene3d>
          <a:camera prst="orthographicFront"/>
          <a:lightRig rig="threePt" dir="t"/>
        </a:scene3d>
        <a:sp3d>
          <a:bevelT/>
        </a:sp3d>
      </dgm:spPr>
      <dgm:t>
        <a:bodyPr/>
        <a:lstStyle/>
        <a:p>
          <a:pPr latinLnBrk="1"/>
          <a:r>
            <a:rPr lang="ko-KR" altLang="en-US" sz="2000" b="1" dirty="0" smtClean="0">
              <a:latin typeface="+mn-ea"/>
              <a:ea typeface="+mn-ea"/>
            </a:rPr>
            <a:t>개봉 </a:t>
          </a:r>
          <a:endParaRPr lang="en-US" altLang="ko-KR" sz="2000" b="1" dirty="0" smtClean="0">
            <a:latin typeface="+mn-ea"/>
            <a:ea typeface="+mn-ea"/>
          </a:endParaRPr>
        </a:p>
        <a:p>
          <a:pPr latinLnBrk="1"/>
          <a:r>
            <a:rPr lang="ko-KR" altLang="en-US" sz="2000" b="1" dirty="0" smtClean="0">
              <a:latin typeface="+mn-ea"/>
              <a:ea typeface="+mn-ea"/>
            </a:rPr>
            <a:t>시기</a:t>
          </a:r>
          <a:endParaRPr lang="ko-KR" altLang="en-US" sz="2000" b="1" dirty="0">
            <a:latin typeface="+mn-ea"/>
            <a:ea typeface="+mn-ea"/>
          </a:endParaRPr>
        </a:p>
      </dgm:t>
    </dgm:pt>
    <dgm:pt modelId="{2C002807-E97D-4F12-BA10-600BBEC1E4CA}" type="parTrans" cxnId="{CD04B3E3-EAB3-4283-9739-C1EB7F13B034}">
      <dgm:prSet/>
      <dgm:spPr/>
      <dgm:t>
        <a:bodyPr/>
        <a:lstStyle/>
        <a:p>
          <a:pPr latinLnBrk="1"/>
          <a:endParaRPr lang="ko-KR" altLang="en-US" sz="2000" b="1">
            <a:latin typeface="+mn-ea"/>
            <a:ea typeface="+mn-ea"/>
          </a:endParaRPr>
        </a:p>
      </dgm:t>
    </dgm:pt>
    <dgm:pt modelId="{D67FB0B7-493A-405B-A31B-6085680E5471}" type="sibTrans" cxnId="{CD04B3E3-EAB3-4283-9739-C1EB7F13B034}">
      <dgm:prSet/>
      <dgm:spPr/>
      <dgm:t>
        <a:bodyPr/>
        <a:lstStyle/>
        <a:p>
          <a:pPr latinLnBrk="1"/>
          <a:endParaRPr lang="ko-KR" altLang="en-US" sz="2000" b="1">
            <a:latin typeface="+mn-ea"/>
            <a:ea typeface="+mn-ea"/>
          </a:endParaRPr>
        </a:p>
      </dgm:t>
    </dgm:pt>
    <dgm:pt modelId="{9F5814C4-9578-4ABD-9178-ED21435A12D8}">
      <dgm:prSet phldrT="[텍스트]" custT="1"/>
      <dgm:spPr>
        <a:scene3d>
          <a:camera prst="orthographicFront"/>
          <a:lightRig rig="threePt" dir="t"/>
        </a:scene3d>
        <a:sp3d>
          <a:bevelT/>
        </a:sp3d>
      </dgm:spPr>
      <dgm:t>
        <a:bodyPr/>
        <a:lstStyle/>
        <a:p>
          <a:pPr latinLnBrk="1"/>
          <a:r>
            <a:rPr lang="ko-KR" altLang="en-US" sz="2400" b="1"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gm:t>
    </dgm:pt>
    <dgm:pt modelId="{3E66745D-4E47-430D-9802-7266B0C8A448}" type="parTrans" cxnId="{90FE3B75-087C-447C-8058-09164DCBAC27}">
      <dgm:prSet/>
      <dgm:spPr/>
      <dgm:t>
        <a:bodyPr/>
        <a:lstStyle/>
        <a:p>
          <a:pPr latinLnBrk="1"/>
          <a:endParaRPr lang="ko-KR" altLang="en-US" sz="2000" b="1">
            <a:latin typeface="+mn-ea"/>
            <a:ea typeface="+mn-ea"/>
          </a:endParaRPr>
        </a:p>
      </dgm:t>
    </dgm:pt>
    <dgm:pt modelId="{1040CBE4-5C82-4356-9C96-4B6C826BB8D4}" type="sibTrans" cxnId="{90FE3B75-087C-447C-8058-09164DCBAC27}">
      <dgm:prSet/>
      <dgm:spPr/>
      <dgm:t>
        <a:bodyPr/>
        <a:lstStyle/>
        <a:p>
          <a:pPr latinLnBrk="1"/>
          <a:endParaRPr lang="ko-KR" altLang="en-US" sz="2000" b="1">
            <a:latin typeface="+mn-ea"/>
            <a:ea typeface="+mn-ea"/>
          </a:endParaRPr>
        </a:p>
      </dgm:t>
    </dgm:pt>
    <dgm:pt modelId="{198D2FCD-4915-4233-8C22-94D67190C0AD}">
      <dgm:prSet phldrT="[텍스트]" custT="1"/>
      <dgm:spPr>
        <a:solidFill>
          <a:schemeClr val="accent5"/>
        </a:solidFill>
        <a:scene3d>
          <a:camera prst="orthographicFront"/>
          <a:lightRig rig="threePt" dir="t"/>
        </a:scene3d>
        <a:sp3d>
          <a:bevelT/>
        </a:sp3d>
      </dgm:spPr>
      <dgm:t>
        <a:bodyPr/>
        <a:lstStyle/>
        <a:p>
          <a:pPr latinLnBrk="1"/>
          <a:r>
            <a:rPr lang="ko-KR" altLang="en-US" sz="2000" b="1" dirty="0" smtClean="0">
              <a:latin typeface="+mn-ea"/>
              <a:ea typeface="+mn-ea"/>
            </a:rPr>
            <a:t>개봉 전 반응</a:t>
          </a:r>
          <a:endParaRPr lang="ko-KR" altLang="en-US" sz="2000" b="1" dirty="0">
            <a:latin typeface="+mn-ea"/>
            <a:ea typeface="+mn-ea"/>
          </a:endParaRPr>
        </a:p>
      </dgm:t>
    </dgm:pt>
    <dgm:pt modelId="{F1E8C539-ECB1-43AD-B879-0C3E758FD5B6}" type="parTrans" cxnId="{C80A0DEF-1E55-40F1-9718-B0C96F41F599}">
      <dgm:prSet/>
      <dgm:spPr/>
      <dgm:t>
        <a:bodyPr/>
        <a:lstStyle/>
        <a:p>
          <a:pPr latinLnBrk="1"/>
          <a:endParaRPr lang="ko-KR" altLang="en-US" sz="2000" b="1">
            <a:latin typeface="+mn-ea"/>
            <a:ea typeface="+mn-ea"/>
          </a:endParaRPr>
        </a:p>
      </dgm:t>
    </dgm:pt>
    <dgm:pt modelId="{523D5BE8-4424-418F-874E-82B60BC93279}" type="sibTrans" cxnId="{C80A0DEF-1E55-40F1-9718-B0C96F41F599}">
      <dgm:prSet/>
      <dgm:spPr/>
      <dgm:t>
        <a:bodyPr/>
        <a:lstStyle/>
        <a:p>
          <a:pPr latinLnBrk="1"/>
          <a:endParaRPr lang="ko-KR" altLang="en-US" sz="2000" b="1">
            <a:latin typeface="+mn-ea"/>
            <a:ea typeface="+mn-ea"/>
          </a:endParaRPr>
        </a:p>
      </dgm:t>
    </dgm:pt>
    <dgm:pt modelId="{4D30B378-1462-4465-A4F5-AF33EFFEB30C}" type="pres">
      <dgm:prSet presAssocID="{BBBF3A3D-BD90-4B11-8A0A-3713FDBCAEEF}" presName="Name0" presStyleCnt="0">
        <dgm:presLayoutVars>
          <dgm:chMax val="4"/>
          <dgm:resizeHandles val="exact"/>
        </dgm:presLayoutVars>
      </dgm:prSet>
      <dgm:spPr/>
      <dgm:t>
        <a:bodyPr/>
        <a:lstStyle/>
        <a:p>
          <a:pPr latinLnBrk="1"/>
          <a:endParaRPr lang="ko-KR" altLang="en-US"/>
        </a:p>
      </dgm:t>
    </dgm:pt>
    <dgm:pt modelId="{F293AD86-4481-4BDD-9F8B-77FF23A6E088}" type="pres">
      <dgm:prSet presAssocID="{BBBF3A3D-BD90-4B11-8A0A-3713FDBCAEEF}" presName="ellipse" presStyleLbl="trBgShp" presStyleIdx="0" presStyleCnt="1"/>
      <dgm:spPr>
        <a:scene3d>
          <a:camera prst="orthographicFront"/>
          <a:lightRig rig="threePt" dir="t"/>
        </a:scene3d>
        <a:sp3d>
          <a:bevelT/>
        </a:sp3d>
      </dgm:spPr>
      <dgm:t>
        <a:bodyPr/>
        <a:lstStyle/>
        <a:p>
          <a:pPr latinLnBrk="1"/>
          <a:endParaRPr lang="ko-KR" altLang="en-US"/>
        </a:p>
      </dgm:t>
    </dgm:pt>
    <dgm:pt modelId="{748E2F67-254D-4077-9000-6B78D9DDEEE7}" type="pres">
      <dgm:prSet presAssocID="{BBBF3A3D-BD90-4B11-8A0A-3713FDBCAEEF}" presName="arrow1" presStyleLbl="fgShp" presStyleIdx="0" presStyleCnt="1"/>
      <dgm:spPr>
        <a:solidFill>
          <a:schemeClr val="accent1"/>
        </a:solidFill>
        <a:scene3d>
          <a:camera prst="orthographicFront"/>
          <a:lightRig rig="threePt" dir="t"/>
        </a:scene3d>
        <a:sp3d>
          <a:bevelT/>
        </a:sp3d>
      </dgm:spPr>
      <dgm:t>
        <a:bodyPr/>
        <a:lstStyle/>
        <a:p>
          <a:pPr latinLnBrk="1"/>
          <a:endParaRPr lang="ko-KR" altLang="en-US"/>
        </a:p>
      </dgm:t>
    </dgm:pt>
    <dgm:pt modelId="{4CC3EEFF-7DB5-4ACE-8E7C-589711E10E61}" type="pres">
      <dgm:prSet presAssocID="{BBBF3A3D-BD90-4B11-8A0A-3713FDBCAEEF}" presName="rectangle" presStyleLbl="revTx" presStyleIdx="0" presStyleCnt="1" custScaleX="57239" custScaleY="67692">
        <dgm:presLayoutVars>
          <dgm:bulletEnabled val="1"/>
        </dgm:presLayoutVars>
      </dgm:prSet>
      <dgm:spPr/>
      <dgm:t>
        <a:bodyPr/>
        <a:lstStyle/>
        <a:p>
          <a:pPr latinLnBrk="1"/>
          <a:endParaRPr lang="ko-KR" altLang="en-US"/>
        </a:p>
      </dgm:t>
    </dgm:pt>
    <dgm:pt modelId="{4C934461-DBA5-431A-B5CC-7929885ABA86}" type="pres">
      <dgm:prSet presAssocID="{22E62855-BDC3-4045-BF86-00D9D032578B}" presName="item1" presStyleLbl="node1" presStyleIdx="0" presStyleCnt="3">
        <dgm:presLayoutVars>
          <dgm:bulletEnabled val="1"/>
        </dgm:presLayoutVars>
      </dgm:prSet>
      <dgm:spPr/>
      <dgm:t>
        <a:bodyPr/>
        <a:lstStyle/>
        <a:p>
          <a:pPr latinLnBrk="1"/>
          <a:endParaRPr lang="ko-KR" altLang="en-US"/>
        </a:p>
      </dgm:t>
    </dgm:pt>
    <dgm:pt modelId="{2B156BB6-8130-46A4-B392-9D8EFC17CEC9}" type="pres">
      <dgm:prSet presAssocID="{198D2FCD-4915-4233-8C22-94D67190C0AD}" presName="item2" presStyleLbl="node1" presStyleIdx="1" presStyleCnt="3">
        <dgm:presLayoutVars>
          <dgm:bulletEnabled val="1"/>
        </dgm:presLayoutVars>
      </dgm:prSet>
      <dgm:spPr/>
      <dgm:t>
        <a:bodyPr/>
        <a:lstStyle/>
        <a:p>
          <a:pPr latinLnBrk="1"/>
          <a:endParaRPr lang="ko-KR" altLang="en-US"/>
        </a:p>
      </dgm:t>
    </dgm:pt>
    <dgm:pt modelId="{06AE8D7A-0233-466F-9559-E8A5832685C4}" type="pres">
      <dgm:prSet presAssocID="{9F5814C4-9578-4ABD-9178-ED21435A12D8}" presName="item3" presStyleLbl="node1" presStyleIdx="2" presStyleCnt="3">
        <dgm:presLayoutVars>
          <dgm:bulletEnabled val="1"/>
        </dgm:presLayoutVars>
      </dgm:prSet>
      <dgm:spPr/>
      <dgm:t>
        <a:bodyPr/>
        <a:lstStyle/>
        <a:p>
          <a:pPr latinLnBrk="1"/>
          <a:endParaRPr lang="ko-KR" altLang="en-US"/>
        </a:p>
      </dgm:t>
    </dgm:pt>
    <dgm:pt modelId="{6C8256C7-20CF-4B95-B602-5A8074CB7E8E}" type="pres">
      <dgm:prSet presAssocID="{BBBF3A3D-BD90-4B11-8A0A-3713FDBCAEEF}" presName="funnel" presStyleLbl="trAlignAcc1" presStyleIdx="0" presStyleCnt="1"/>
      <dgm:spPr>
        <a:ln>
          <a:solidFill>
            <a:schemeClr val="accent1">
              <a:lumMod val="20000"/>
              <a:lumOff val="80000"/>
            </a:schemeClr>
          </a:solidFill>
        </a:ln>
        <a:scene3d>
          <a:camera prst="orthographicFront"/>
          <a:lightRig rig="threePt" dir="t"/>
        </a:scene3d>
        <a:sp3d>
          <a:bevelT/>
        </a:sp3d>
      </dgm:spPr>
      <dgm:t>
        <a:bodyPr/>
        <a:lstStyle/>
        <a:p>
          <a:pPr latinLnBrk="1"/>
          <a:endParaRPr lang="ko-KR" altLang="en-US"/>
        </a:p>
      </dgm:t>
    </dgm:pt>
  </dgm:ptLst>
  <dgm:cxnLst>
    <dgm:cxn modelId="{48916CCD-3C62-4322-90F6-E4C1CAD51A40}" type="presOf" srcId="{BBBF3A3D-BD90-4B11-8A0A-3713FDBCAEEF}" destId="{4D30B378-1462-4465-A4F5-AF33EFFEB30C}" srcOrd="0" destOrd="0" presId="urn:microsoft.com/office/officeart/2005/8/layout/funnel1"/>
    <dgm:cxn modelId="{90FE3B75-087C-447C-8058-09164DCBAC27}" srcId="{BBBF3A3D-BD90-4B11-8A0A-3713FDBCAEEF}" destId="{9F5814C4-9578-4ABD-9178-ED21435A12D8}" srcOrd="3" destOrd="0" parTransId="{3E66745D-4E47-430D-9802-7266B0C8A448}" sibTransId="{1040CBE4-5C82-4356-9C96-4B6C826BB8D4}"/>
    <dgm:cxn modelId="{0ADA1726-9159-4867-8FE0-FBCEA8D415C8}" srcId="{BBBF3A3D-BD90-4B11-8A0A-3713FDBCAEEF}" destId="{B464601A-22F6-48E3-88FC-A3790CD07C1F}" srcOrd="0" destOrd="0" parTransId="{C2F353C9-4AF1-4FB9-BF01-EAE3339143F5}" sibTransId="{C6C5BD08-DD48-45DF-AF5C-DD802735140B}"/>
    <dgm:cxn modelId="{5623B863-C47E-487B-BE6A-2CB5848D10E0}" type="presOf" srcId="{22E62855-BDC3-4045-BF86-00D9D032578B}" destId="{2B156BB6-8130-46A4-B392-9D8EFC17CEC9}" srcOrd="0" destOrd="0" presId="urn:microsoft.com/office/officeart/2005/8/layout/funnel1"/>
    <dgm:cxn modelId="{BC71BEEA-B450-4CBC-BB9A-34D675483D37}" type="presOf" srcId="{9F5814C4-9578-4ABD-9178-ED21435A12D8}" destId="{4CC3EEFF-7DB5-4ACE-8E7C-589711E10E61}" srcOrd="0" destOrd="0" presId="urn:microsoft.com/office/officeart/2005/8/layout/funnel1"/>
    <dgm:cxn modelId="{947C5B22-386C-41F5-B685-E99944006408}" type="presOf" srcId="{B464601A-22F6-48E3-88FC-A3790CD07C1F}" destId="{06AE8D7A-0233-466F-9559-E8A5832685C4}" srcOrd="0" destOrd="0" presId="urn:microsoft.com/office/officeart/2005/8/layout/funnel1"/>
    <dgm:cxn modelId="{C80A0DEF-1E55-40F1-9718-B0C96F41F599}" srcId="{BBBF3A3D-BD90-4B11-8A0A-3713FDBCAEEF}" destId="{198D2FCD-4915-4233-8C22-94D67190C0AD}" srcOrd="2" destOrd="0" parTransId="{F1E8C539-ECB1-43AD-B879-0C3E758FD5B6}" sibTransId="{523D5BE8-4424-418F-874E-82B60BC93279}"/>
    <dgm:cxn modelId="{CD04B3E3-EAB3-4283-9739-C1EB7F13B034}" srcId="{BBBF3A3D-BD90-4B11-8A0A-3713FDBCAEEF}" destId="{22E62855-BDC3-4045-BF86-00D9D032578B}" srcOrd="1" destOrd="0" parTransId="{2C002807-E97D-4F12-BA10-600BBEC1E4CA}" sibTransId="{D67FB0B7-493A-405B-A31B-6085680E5471}"/>
    <dgm:cxn modelId="{AE907160-B18E-4ADB-8031-4DC2D7458D1B}" type="presOf" srcId="{198D2FCD-4915-4233-8C22-94D67190C0AD}" destId="{4C934461-DBA5-431A-B5CC-7929885ABA86}" srcOrd="0" destOrd="0" presId="urn:microsoft.com/office/officeart/2005/8/layout/funnel1"/>
    <dgm:cxn modelId="{6D8C5603-7DC2-4B5F-B735-E7574D9EB7C6}" type="presParOf" srcId="{4D30B378-1462-4465-A4F5-AF33EFFEB30C}" destId="{F293AD86-4481-4BDD-9F8B-77FF23A6E088}" srcOrd="0" destOrd="0" presId="urn:microsoft.com/office/officeart/2005/8/layout/funnel1"/>
    <dgm:cxn modelId="{020FF30B-9BEF-4637-9417-0B6E28C1A15F}" type="presParOf" srcId="{4D30B378-1462-4465-A4F5-AF33EFFEB30C}" destId="{748E2F67-254D-4077-9000-6B78D9DDEEE7}" srcOrd="1" destOrd="0" presId="urn:microsoft.com/office/officeart/2005/8/layout/funnel1"/>
    <dgm:cxn modelId="{32AAE483-BC45-4DF7-AC53-20A4CEE10F0C}" type="presParOf" srcId="{4D30B378-1462-4465-A4F5-AF33EFFEB30C}" destId="{4CC3EEFF-7DB5-4ACE-8E7C-589711E10E61}" srcOrd="2" destOrd="0" presId="urn:microsoft.com/office/officeart/2005/8/layout/funnel1"/>
    <dgm:cxn modelId="{8634CA76-4743-4D21-9557-E92ADFF2A423}" type="presParOf" srcId="{4D30B378-1462-4465-A4F5-AF33EFFEB30C}" destId="{4C934461-DBA5-431A-B5CC-7929885ABA86}" srcOrd="3" destOrd="0" presId="urn:microsoft.com/office/officeart/2005/8/layout/funnel1"/>
    <dgm:cxn modelId="{DF2891A8-DF9D-4DBF-AF46-19C1C645A889}" type="presParOf" srcId="{4D30B378-1462-4465-A4F5-AF33EFFEB30C}" destId="{2B156BB6-8130-46A4-B392-9D8EFC17CEC9}" srcOrd="4" destOrd="0" presId="urn:microsoft.com/office/officeart/2005/8/layout/funnel1"/>
    <dgm:cxn modelId="{057C2BA7-A326-4B55-AF1C-B6D5C1035E3D}" type="presParOf" srcId="{4D30B378-1462-4465-A4F5-AF33EFFEB30C}" destId="{06AE8D7A-0233-466F-9559-E8A5832685C4}" srcOrd="5" destOrd="0" presId="urn:microsoft.com/office/officeart/2005/8/layout/funnel1"/>
    <dgm:cxn modelId="{C75A779A-9F74-4254-81CE-F7C9EE042AEB}" type="presParOf" srcId="{4D30B378-1462-4465-A4F5-AF33EFFEB30C}" destId="{6C8256C7-20CF-4B95-B602-5A8074CB7E8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870D345-5DB3-4614-9904-2E11D003B5A5}"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pPr latinLnBrk="1"/>
          <a:endParaRPr lang="ko-KR" altLang="en-US"/>
        </a:p>
      </dgm:t>
    </dgm:pt>
    <dgm:pt modelId="{2A94CAFB-FEFF-4750-886B-7909C36C648A}">
      <dgm:prSet phldrT="[텍스트]" custT="1"/>
      <dgm:spPr>
        <a:solidFill>
          <a:schemeClr val="accent5"/>
        </a:solidFill>
      </dgm:spPr>
      <dgm:t>
        <a:bodyPr/>
        <a:lstStyle/>
        <a:p>
          <a:pPr latinLnBrk="1"/>
          <a:r>
            <a:rPr lang="ko-KR" altLang="en-US" sz="2000" b="1" dirty="0" smtClean="0"/>
            <a:t>예측 데이터의 기대 지수</a:t>
          </a:r>
          <a:r>
            <a:rPr lang="en-US" altLang="ko-KR" sz="2000" b="1" dirty="0" smtClean="0"/>
            <a:t>, </a:t>
          </a:r>
          <a:r>
            <a:rPr lang="ko-KR" altLang="en-US" sz="2000" b="1" dirty="0" err="1" smtClean="0"/>
            <a:t>댓글</a:t>
          </a:r>
          <a:r>
            <a:rPr lang="ko-KR" altLang="en-US" sz="2000" b="1" dirty="0" smtClean="0"/>
            <a:t> 개수는 개봉일 전까지 누적 진행</a:t>
          </a:r>
          <a:endParaRPr lang="ko-KR" altLang="en-US" sz="2000" b="1" dirty="0"/>
        </a:p>
      </dgm:t>
    </dgm:pt>
    <dgm:pt modelId="{A0460D96-9A1B-499A-9DE5-79BE6423CA81}" type="parTrans" cxnId="{443D514F-2651-49AF-9EBA-A7DD12C1D0F8}">
      <dgm:prSet/>
      <dgm:spPr/>
      <dgm:t>
        <a:bodyPr/>
        <a:lstStyle/>
        <a:p>
          <a:pPr latinLnBrk="1"/>
          <a:endParaRPr lang="ko-KR" altLang="en-US" sz="2000" b="1"/>
        </a:p>
      </dgm:t>
    </dgm:pt>
    <dgm:pt modelId="{1277B620-6826-4E2E-A215-A0D483194E49}" type="sibTrans" cxnId="{443D514F-2651-49AF-9EBA-A7DD12C1D0F8}">
      <dgm:prSet/>
      <dgm:spPr/>
      <dgm:t>
        <a:bodyPr/>
        <a:lstStyle/>
        <a:p>
          <a:pPr latinLnBrk="1"/>
          <a:endParaRPr lang="ko-KR" altLang="en-US" sz="2000" b="1"/>
        </a:p>
      </dgm:t>
    </dgm:pt>
    <dgm:pt modelId="{B26F4595-A9F7-4A1D-AFA9-4AF3A72207C8}">
      <dgm:prSet custT="1"/>
      <dgm:spPr/>
      <dgm:t>
        <a:bodyPr/>
        <a:lstStyle/>
        <a:p>
          <a:pPr latinLnBrk="1"/>
          <a:r>
            <a:rPr lang="ko-KR" altLang="en-US" sz="2000" b="1" dirty="0" err="1" smtClean="0"/>
            <a:t>출처별</a:t>
          </a:r>
          <a:r>
            <a:rPr lang="ko-KR" altLang="en-US" sz="2000" b="1" dirty="0" smtClean="0"/>
            <a:t> 데이터의 개수 및 표기법 상이</a:t>
          </a:r>
          <a:endParaRPr lang="ko-KR" altLang="en-US" sz="2000" b="1" dirty="0"/>
        </a:p>
      </dgm:t>
    </dgm:pt>
    <dgm:pt modelId="{33227C14-86C9-4B6C-ADAF-A4C3B6510418}" type="parTrans" cxnId="{7D2FEFA2-A3D8-4073-9E7C-EE5DE2796187}">
      <dgm:prSet/>
      <dgm:spPr/>
      <dgm:t>
        <a:bodyPr/>
        <a:lstStyle/>
        <a:p>
          <a:pPr latinLnBrk="1"/>
          <a:endParaRPr lang="ko-KR" altLang="en-US" sz="2000" b="1"/>
        </a:p>
      </dgm:t>
    </dgm:pt>
    <dgm:pt modelId="{B47E9D5E-06D5-492B-8965-76A885A41EF5}" type="sibTrans" cxnId="{7D2FEFA2-A3D8-4073-9E7C-EE5DE2796187}">
      <dgm:prSet/>
      <dgm:spPr/>
      <dgm:t>
        <a:bodyPr/>
        <a:lstStyle/>
        <a:p>
          <a:pPr latinLnBrk="1"/>
          <a:endParaRPr lang="ko-KR" altLang="en-US" sz="2000" b="1"/>
        </a:p>
      </dgm:t>
    </dgm:pt>
    <dgm:pt modelId="{E5F28E33-3958-4A79-B3AE-DEC42406F3AE}">
      <dgm:prSet custT="1"/>
      <dgm:spPr>
        <a:solidFill>
          <a:schemeClr val="tx1"/>
        </a:solidFill>
      </dgm:spPr>
      <dgm:t>
        <a:bodyPr/>
        <a:lstStyle/>
        <a:p>
          <a:pPr latinLnBrk="1"/>
          <a:r>
            <a:rPr lang="ko-KR" altLang="en-US" sz="2000" b="1" dirty="0" smtClean="0"/>
            <a:t>감성사전의 낮은 정확성</a:t>
          </a:r>
          <a:endParaRPr lang="ko-KR" altLang="en-US" sz="2000" b="1" dirty="0"/>
        </a:p>
      </dgm:t>
    </dgm:pt>
    <dgm:pt modelId="{70A58676-6167-40EA-B30C-3D79CBB8A513}" type="parTrans" cxnId="{B7FA434D-B3AC-43B5-80A7-E414B8F3DA7D}">
      <dgm:prSet/>
      <dgm:spPr/>
      <dgm:t>
        <a:bodyPr/>
        <a:lstStyle/>
        <a:p>
          <a:pPr latinLnBrk="1"/>
          <a:endParaRPr lang="ko-KR" altLang="en-US" sz="2000" b="1"/>
        </a:p>
      </dgm:t>
    </dgm:pt>
    <dgm:pt modelId="{4C7AAC95-EE13-48F4-A655-F5BC2CF4DE35}" type="sibTrans" cxnId="{B7FA434D-B3AC-43B5-80A7-E414B8F3DA7D}">
      <dgm:prSet/>
      <dgm:spPr/>
      <dgm:t>
        <a:bodyPr/>
        <a:lstStyle/>
        <a:p>
          <a:pPr latinLnBrk="1"/>
          <a:endParaRPr lang="ko-KR" altLang="en-US" sz="2000" b="1"/>
        </a:p>
      </dgm:t>
    </dgm:pt>
    <dgm:pt modelId="{AC8BCA2B-6F04-49C7-80AB-BE1A0D2118B5}" type="pres">
      <dgm:prSet presAssocID="{0870D345-5DB3-4614-9904-2E11D003B5A5}" presName="Name0" presStyleCnt="0">
        <dgm:presLayoutVars>
          <dgm:chMax val="7"/>
          <dgm:chPref val="7"/>
          <dgm:dir/>
        </dgm:presLayoutVars>
      </dgm:prSet>
      <dgm:spPr/>
    </dgm:pt>
    <dgm:pt modelId="{25D9F1E4-E810-4252-B6BF-50DF3596EB13}" type="pres">
      <dgm:prSet presAssocID="{0870D345-5DB3-4614-9904-2E11D003B5A5}" presName="Name1" presStyleCnt="0"/>
      <dgm:spPr/>
    </dgm:pt>
    <dgm:pt modelId="{EF750CAA-AED6-48DB-8215-EF711BDEB397}" type="pres">
      <dgm:prSet presAssocID="{0870D345-5DB3-4614-9904-2E11D003B5A5}" presName="cycle" presStyleCnt="0"/>
      <dgm:spPr/>
    </dgm:pt>
    <dgm:pt modelId="{2E8078A3-6CBC-4559-B326-B3A6F739364D}" type="pres">
      <dgm:prSet presAssocID="{0870D345-5DB3-4614-9904-2E11D003B5A5}" presName="srcNode" presStyleLbl="node1" presStyleIdx="0" presStyleCnt="3"/>
      <dgm:spPr/>
    </dgm:pt>
    <dgm:pt modelId="{9A68150E-477F-42D0-816B-62F1B3A59BCF}" type="pres">
      <dgm:prSet presAssocID="{0870D345-5DB3-4614-9904-2E11D003B5A5}" presName="conn" presStyleLbl="parChTrans1D2" presStyleIdx="0" presStyleCnt="1"/>
      <dgm:spPr/>
    </dgm:pt>
    <dgm:pt modelId="{83ECC76E-64F8-476A-BED3-D9B82EC1EC6F}" type="pres">
      <dgm:prSet presAssocID="{0870D345-5DB3-4614-9904-2E11D003B5A5}" presName="extraNode" presStyleLbl="node1" presStyleIdx="0" presStyleCnt="3"/>
      <dgm:spPr/>
    </dgm:pt>
    <dgm:pt modelId="{157180C0-7E2D-498B-AF66-8C722F88286A}" type="pres">
      <dgm:prSet presAssocID="{0870D345-5DB3-4614-9904-2E11D003B5A5}" presName="dstNode" presStyleLbl="node1" presStyleIdx="0" presStyleCnt="3"/>
      <dgm:spPr/>
    </dgm:pt>
    <dgm:pt modelId="{AB47845C-7C7D-4540-8147-E9D1DB78DEC0}" type="pres">
      <dgm:prSet presAssocID="{2A94CAFB-FEFF-4750-886B-7909C36C648A}" presName="text_1" presStyleLbl="node1" presStyleIdx="0" presStyleCnt="3">
        <dgm:presLayoutVars>
          <dgm:bulletEnabled val="1"/>
        </dgm:presLayoutVars>
      </dgm:prSet>
      <dgm:spPr/>
      <dgm:t>
        <a:bodyPr/>
        <a:lstStyle/>
        <a:p>
          <a:pPr latinLnBrk="1"/>
          <a:endParaRPr lang="ko-KR" altLang="en-US"/>
        </a:p>
      </dgm:t>
    </dgm:pt>
    <dgm:pt modelId="{FFDAD334-1FA1-4B0A-B5CD-0F2A5F0E4923}" type="pres">
      <dgm:prSet presAssocID="{2A94CAFB-FEFF-4750-886B-7909C36C648A}" presName="accent_1" presStyleCnt="0"/>
      <dgm:spPr/>
    </dgm:pt>
    <dgm:pt modelId="{C6E65690-4EF2-44C4-BE55-83C24368D903}" type="pres">
      <dgm:prSet presAssocID="{2A94CAFB-FEFF-4750-886B-7909C36C648A}" presName="accentRepeatNode" presStyleLbl="solidFgAcc1" presStyleIdx="0" presStyleCnt="3"/>
      <dgm:spPr>
        <a:ln>
          <a:solidFill>
            <a:schemeClr val="accent5"/>
          </a:solidFill>
        </a:ln>
      </dgm:spPr>
      <dgm:t>
        <a:bodyPr/>
        <a:lstStyle/>
        <a:p>
          <a:pPr latinLnBrk="1"/>
          <a:endParaRPr lang="ko-KR" altLang="en-US"/>
        </a:p>
      </dgm:t>
    </dgm:pt>
    <dgm:pt modelId="{533B027F-6CD3-4DFC-A2D3-42EDDB570A1C}" type="pres">
      <dgm:prSet presAssocID="{B26F4595-A9F7-4A1D-AFA9-4AF3A72207C8}" presName="text_2" presStyleLbl="node1" presStyleIdx="1" presStyleCnt="3">
        <dgm:presLayoutVars>
          <dgm:bulletEnabled val="1"/>
        </dgm:presLayoutVars>
      </dgm:prSet>
      <dgm:spPr/>
      <dgm:t>
        <a:bodyPr/>
        <a:lstStyle/>
        <a:p>
          <a:pPr latinLnBrk="1"/>
          <a:endParaRPr lang="ko-KR" altLang="en-US"/>
        </a:p>
      </dgm:t>
    </dgm:pt>
    <dgm:pt modelId="{FCA23A7F-31B6-4B59-AA54-050A3B952B68}" type="pres">
      <dgm:prSet presAssocID="{B26F4595-A9F7-4A1D-AFA9-4AF3A72207C8}" presName="accent_2" presStyleCnt="0"/>
      <dgm:spPr/>
    </dgm:pt>
    <dgm:pt modelId="{B55FA932-F5DF-45D0-B9F8-441D6CC2DB42}" type="pres">
      <dgm:prSet presAssocID="{B26F4595-A9F7-4A1D-AFA9-4AF3A72207C8}" presName="accentRepeatNode" presStyleLbl="solidFgAcc1" presStyleIdx="1" presStyleCnt="3"/>
      <dgm:spPr/>
    </dgm:pt>
    <dgm:pt modelId="{865516AE-421F-4352-95AB-71BD1DCBAEA0}" type="pres">
      <dgm:prSet presAssocID="{E5F28E33-3958-4A79-B3AE-DEC42406F3AE}" presName="text_3" presStyleLbl="node1" presStyleIdx="2" presStyleCnt="3">
        <dgm:presLayoutVars>
          <dgm:bulletEnabled val="1"/>
        </dgm:presLayoutVars>
      </dgm:prSet>
      <dgm:spPr/>
      <dgm:t>
        <a:bodyPr/>
        <a:lstStyle/>
        <a:p>
          <a:pPr latinLnBrk="1"/>
          <a:endParaRPr lang="ko-KR" altLang="en-US"/>
        </a:p>
      </dgm:t>
    </dgm:pt>
    <dgm:pt modelId="{8440CB8D-C575-4372-811C-7176FAF96F3F}" type="pres">
      <dgm:prSet presAssocID="{E5F28E33-3958-4A79-B3AE-DEC42406F3AE}" presName="accent_3" presStyleCnt="0"/>
      <dgm:spPr/>
    </dgm:pt>
    <dgm:pt modelId="{C5EA83F3-803E-4109-8006-F80F5CFCE9A8}" type="pres">
      <dgm:prSet presAssocID="{E5F28E33-3958-4A79-B3AE-DEC42406F3AE}" presName="accentRepeatNode" presStyleLbl="solidFgAcc1" presStyleIdx="2" presStyleCnt="3"/>
      <dgm:spPr>
        <a:ln>
          <a:solidFill>
            <a:schemeClr val="tx1"/>
          </a:solidFill>
        </a:ln>
      </dgm:spPr>
    </dgm:pt>
  </dgm:ptLst>
  <dgm:cxnLst>
    <dgm:cxn modelId="{443D514F-2651-49AF-9EBA-A7DD12C1D0F8}" srcId="{0870D345-5DB3-4614-9904-2E11D003B5A5}" destId="{2A94CAFB-FEFF-4750-886B-7909C36C648A}" srcOrd="0" destOrd="0" parTransId="{A0460D96-9A1B-499A-9DE5-79BE6423CA81}" sibTransId="{1277B620-6826-4E2E-A215-A0D483194E49}"/>
    <dgm:cxn modelId="{F1C8632E-83A7-4106-BFF6-1AAD0BABCF8A}" type="presOf" srcId="{B26F4595-A9F7-4A1D-AFA9-4AF3A72207C8}" destId="{533B027F-6CD3-4DFC-A2D3-42EDDB570A1C}" srcOrd="0" destOrd="0" presId="urn:microsoft.com/office/officeart/2008/layout/VerticalCurvedList"/>
    <dgm:cxn modelId="{EE9368AB-6FEE-4F36-9FA6-5A32768494E9}" type="presOf" srcId="{2A94CAFB-FEFF-4750-886B-7909C36C648A}" destId="{AB47845C-7C7D-4540-8147-E9D1DB78DEC0}" srcOrd="0" destOrd="0" presId="urn:microsoft.com/office/officeart/2008/layout/VerticalCurvedList"/>
    <dgm:cxn modelId="{C6878024-AC85-477B-98EA-FB3A14F62A2A}" type="presOf" srcId="{1277B620-6826-4E2E-A215-A0D483194E49}" destId="{9A68150E-477F-42D0-816B-62F1B3A59BCF}" srcOrd="0" destOrd="0" presId="urn:microsoft.com/office/officeart/2008/layout/VerticalCurvedList"/>
    <dgm:cxn modelId="{1D4C6EDC-C998-472E-87D4-EA974850D702}" type="presOf" srcId="{E5F28E33-3958-4A79-B3AE-DEC42406F3AE}" destId="{865516AE-421F-4352-95AB-71BD1DCBAEA0}" srcOrd="0" destOrd="0" presId="urn:microsoft.com/office/officeart/2008/layout/VerticalCurvedList"/>
    <dgm:cxn modelId="{1F31EF84-DB9A-45F7-A473-B41CFB83682D}" type="presOf" srcId="{0870D345-5DB3-4614-9904-2E11D003B5A5}" destId="{AC8BCA2B-6F04-49C7-80AB-BE1A0D2118B5}" srcOrd="0" destOrd="0" presId="urn:microsoft.com/office/officeart/2008/layout/VerticalCurvedList"/>
    <dgm:cxn modelId="{7D2FEFA2-A3D8-4073-9E7C-EE5DE2796187}" srcId="{0870D345-5DB3-4614-9904-2E11D003B5A5}" destId="{B26F4595-A9F7-4A1D-AFA9-4AF3A72207C8}" srcOrd="1" destOrd="0" parTransId="{33227C14-86C9-4B6C-ADAF-A4C3B6510418}" sibTransId="{B47E9D5E-06D5-492B-8965-76A885A41EF5}"/>
    <dgm:cxn modelId="{B7FA434D-B3AC-43B5-80A7-E414B8F3DA7D}" srcId="{0870D345-5DB3-4614-9904-2E11D003B5A5}" destId="{E5F28E33-3958-4A79-B3AE-DEC42406F3AE}" srcOrd="2" destOrd="0" parTransId="{70A58676-6167-40EA-B30C-3D79CBB8A513}" sibTransId="{4C7AAC95-EE13-48F4-A655-F5BC2CF4DE35}"/>
    <dgm:cxn modelId="{D99E7852-8D0A-4488-830E-E69E112E59BD}" type="presParOf" srcId="{AC8BCA2B-6F04-49C7-80AB-BE1A0D2118B5}" destId="{25D9F1E4-E810-4252-B6BF-50DF3596EB13}" srcOrd="0" destOrd="0" presId="urn:microsoft.com/office/officeart/2008/layout/VerticalCurvedList"/>
    <dgm:cxn modelId="{1CB86C23-424F-4052-B31A-E067959B530D}" type="presParOf" srcId="{25D9F1E4-E810-4252-B6BF-50DF3596EB13}" destId="{EF750CAA-AED6-48DB-8215-EF711BDEB397}" srcOrd="0" destOrd="0" presId="urn:microsoft.com/office/officeart/2008/layout/VerticalCurvedList"/>
    <dgm:cxn modelId="{D2CC7AAE-F1DC-42FF-93C9-EF5356B9C22F}" type="presParOf" srcId="{EF750CAA-AED6-48DB-8215-EF711BDEB397}" destId="{2E8078A3-6CBC-4559-B326-B3A6F739364D}" srcOrd="0" destOrd="0" presId="urn:microsoft.com/office/officeart/2008/layout/VerticalCurvedList"/>
    <dgm:cxn modelId="{90D01DDD-259A-422D-BBF1-5A6CD11E4FE0}" type="presParOf" srcId="{EF750CAA-AED6-48DB-8215-EF711BDEB397}" destId="{9A68150E-477F-42D0-816B-62F1B3A59BCF}" srcOrd="1" destOrd="0" presId="urn:microsoft.com/office/officeart/2008/layout/VerticalCurvedList"/>
    <dgm:cxn modelId="{02FCC703-3ECD-416C-8513-823E3D8DC73F}" type="presParOf" srcId="{EF750CAA-AED6-48DB-8215-EF711BDEB397}" destId="{83ECC76E-64F8-476A-BED3-D9B82EC1EC6F}" srcOrd="2" destOrd="0" presId="urn:microsoft.com/office/officeart/2008/layout/VerticalCurvedList"/>
    <dgm:cxn modelId="{EBB0121D-1337-4CEB-B6E2-A9EA97116EB8}" type="presParOf" srcId="{EF750CAA-AED6-48DB-8215-EF711BDEB397}" destId="{157180C0-7E2D-498B-AF66-8C722F88286A}" srcOrd="3" destOrd="0" presId="urn:microsoft.com/office/officeart/2008/layout/VerticalCurvedList"/>
    <dgm:cxn modelId="{748EE833-BAB1-476B-A098-112153ABAC78}" type="presParOf" srcId="{25D9F1E4-E810-4252-B6BF-50DF3596EB13}" destId="{AB47845C-7C7D-4540-8147-E9D1DB78DEC0}" srcOrd="1" destOrd="0" presId="urn:microsoft.com/office/officeart/2008/layout/VerticalCurvedList"/>
    <dgm:cxn modelId="{840C7F14-3D7F-44B4-9224-C03E6BEC1957}" type="presParOf" srcId="{25D9F1E4-E810-4252-B6BF-50DF3596EB13}" destId="{FFDAD334-1FA1-4B0A-B5CD-0F2A5F0E4923}" srcOrd="2" destOrd="0" presId="urn:microsoft.com/office/officeart/2008/layout/VerticalCurvedList"/>
    <dgm:cxn modelId="{DC000A76-75C1-4874-B01A-4F9BB9B55892}" type="presParOf" srcId="{FFDAD334-1FA1-4B0A-B5CD-0F2A5F0E4923}" destId="{C6E65690-4EF2-44C4-BE55-83C24368D903}" srcOrd="0" destOrd="0" presId="urn:microsoft.com/office/officeart/2008/layout/VerticalCurvedList"/>
    <dgm:cxn modelId="{AFEEE660-F919-41FE-8D3A-1573AB7744D1}" type="presParOf" srcId="{25D9F1E4-E810-4252-B6BF-50DF3596EB13}" destId="{533B027F-6CD3-4DFC-A2D3-42EDDB570A1C}" srcOrd="3" destOrd="0" presId="urn:microsoft.com/office/officeart/2008/layout/VerticalCurvedList"/>
    <dgm:cxn modelId="{CC1CA1BD-C8D3-49BD-97FC-BFDFEC5477D7}" type="presParOf" srcId="{25D9F1E4-E810-4252-B6BF-50DF3596EB13}" destId="{FCA23A7F-31B6-4B59-AA54-050A3B952B68}" srcOrd="4" destOrd="0" presId="urn:microsoft.com/office/officeart/2008/layout/VerticalCurvedList"/>
    <dgm:cxn modelId="{78D32BE6-E7E3-41B7-A604-68631FC0CB97}" type="presParOf" srcId="{FCA23A7F-31B6-4B59-AA54-050A3B952B68}" destId="{B55FA932-F5DF-45D0-B9F8-441D6CC2DB42}" srcOrd="0" destOrd="0" presId="urn:microsoft.com/office/officeart/2008/layout/VerticalCurvedList"/>
    <dgm:cxn modelId="{AC2EBDBF-ED5A-4BE6-891F-3A2271AB72C9}" type="presParOf" srcId="{25D9F1E4-E810-4252-B6BF-50DF3596EB13}" destId="{865516AE-421F-4352-95AB-71BD1DCBAEA0}" srcOrd="5" destOrd="0" presId="urn:microsoft.com/office/officeart/2008/layout/VerticalCurvedList"/>
    <dgm:cxn modelId="{32C80675-D91C-4879-A9C9-816B90148BAD}" type="presParOf" srcId="{25D9F1E4-E810-4252-B6BF-50DF3596EB13}" destId="{8440CB8D-C575-4372-811C-7176FAF96F3F}" srcOrd="6" destOrd="0" presId="urn:microsoft.com/office/officeart/2008/layout/VerticalCurvedList"/>
    <dgm:cxn modelId="{D9241672-4663-48EE-89C6-784ED9276966}" type="presParOf" srcId="{8440CB8D-C575-4372-811C-7176FAF96F3F}" destId="{C5EA83F3-803E-4109-8006-F80F5CFCE9A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3AD86-4481-4BDD-9F8B-77FF23A6E088}">
      <dsp:nvSpPr>
        <dsp:cNvPr id="0" name=""/>
        <dsp:cNvSpPr/>
      </dsp:nvSpPr>
      <dsp:spPr>
        <a:xfrm>
          <a:off x="2183287" y="266384"/>
          <a:ext cx="3851082" cy="1337430"/>
        </a:xfrm>
        <a:prstGeom prst="ellipse">
          <a:avLst/>
        </a:prstGeom>
        <a:solidFill>
          <a:schemeClr val="accent1">
            <a:tint val="50000"/>
            <a:alpha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48E2F67-254D-4077-9000-6B78D9DDEEE7}">
      <dsp:nvSpPr>
        <dsp:cNvPr id="0" name=""/>
        <dsp:cNvSpPr/>
      </dsp:nvSpPr>
      <dsp:spPr>
        <a:xfrm>
          <a:off x="3741633" y="3541297"/>
          <a:ext cx="746333" cy="477653"/>
        </a:xfrm>
        <a:prstGeom prst="downArrow">
          <a:avLst/>
        </a:prstGeom>
        <a:solidFill>
          <a:schemeClr val="accent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4CC3EEFF-7DB5-4ACE-8E7C-589711E10E61}">
      <dsp:nvSpPr>
        <dsp:cNvPr id="0" name=""/>
        <dsp:cNvSpPr/>
      </dsp:nvSpPr>
      <dsp:spPr>
        <a:xfrm>
          <a:off x="3089534" y="4068095"/>
          <a:ext cx="2050531" cy="606250"/>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latinLnBrk="1">
            <a:lnSpc>
              <a:spcPct val="90000"/>
            </a:lnSpc>
            <a:spcBef>
              <a:spcPct val="0"/>
            </a:spcBef>
            <a:spcAft>
              <a:spcPct val="35000"/>
            </a:spcAft>
          </a:pPr>
          <a:r>
            <a:rPr lang="ko-KR" altLang="en-US" sz="2400" b="1" kern="1200" cap="all" spc="0" dirty="0" smtClean="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rPr>
            <a:t>예상 관객수</a:t>
          </a:r>
          <a:endParaRPr lang="ko-KR" altLang="en-US" sz="2400" b="1" kern="1200" cap="all" spc="0" dirty="0">
            <a:ln w="9000" cmpd="sng">
              <a:solidFill>
                <a:schemeClr val="accent1"/>
              </a:solidFill>
              <a:prstDash val="solid"/>
            </a:ln>
            <a:solidFill>
              <a:schemeClr val="bg2"/>
            </a:solidFill>
            <a:effectLst>
              <a:reflection blurRad="12700" stA="28000" endPos="45000" dist="1000" dir="5400000" sy="-100000" algn="bl" rotWithShape="0"/>
            </a:effectLst>
            <a:latin typeface="+mn-ea"/>
            <a:ea typeface="+mn-ea"/>
          </a:endParaRPr>
        </a:p>
      </dsp:txBody>
      <dsp:txXfrm>
        <a:off x="3089534" y="4068095"/>
        <a:ext cx="2050531" cy="606250"/>
      </dsp:txXfrm>
    </dsp:sp>
    <dsp:sp modelId="{4C934461-DBA5-431A-B5CC-7929885ABA86}">
      <dsp:nvSpPr>
        <dsp:cNvPr id="0" name=""/>
        <dsp:cNvSpPr/>
      </dsp:nvSpPr>
      <dsp:spPr>
        <a:xfrm>
          <a:off x="3583410" y="1707107"/>
          <a:ext cx="1343401" cy="1343401"/>
        </a:xfrm>
        <a:prstGeom prst="ellipse">
          <a:avLst/>
        </a:prstGeom>
        <a:solidFill>
          <a:schemeClr val="accent5"/>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전 반응</a:t>
          </a:r>
          <a:endParaRPr lang="ko-KR" altLang="en-US" sz="2000" b="1" kern="1200" dirty="0">
            <a:latin typeface="+mn-ea"/>
            <a:ea typeface="+mn-ea"/>
          </a:endParaRPr>
        </a:p>
      </dsp:txBody>
      <dsp:txXfrm>
        <a:off x="3780147" y="1903844"/>
        <a:ext cx="949927" cy="949927"/>
      </dsp:txXfrm>
    </dsp:sp>
    <dsp:sp modelId="{2B156BB6-8130-46A4-B392-9D8EFC17CEC9}">
      <dsp:nvSpPr>
        <dsp:cNvPr id="0" name=""/>
        <dsp:cNvSpPr/>
      </dsp:nvSpPr>
      <dsp:spPr>
        <a:xfrm>
          <a:off x="2622132" y="699258"/>
          <a:ext cx="1343401" cy="134340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개봉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시기</a:t>
          </a:r>
          <a:endParaRPr lang="ko-KR" altLang="en-US" sz="2000" b="1" kern="1200" dirty="0">
            <a:latin typeface="+mn-ea"/>
            <a:ea typeface="+mn-ea"/>
          </a:endParaRPr>
        </a:p>
      </dsp:txBody>
      <dsp:txXfrm>
        <a:off x="2818869" y="895995"/>
        <a:ext cx="949927" cy="949927"/>
      </dsp:txXfrm>
    </dsp:sp>
    <dsp:sp modelId="{06AE8D7A-0233-466F-9559-E8A5832685C4}">
      <dsp:nvSpPr>
        <dsp:cNvPr id="0" name=""/>
        <dsp:cNvSpPr/>
      </dsp:nvSpPr>
      <dsp:spPr>
        <a:xfrm>
          <a:off x="3995386" y="374453"/>
          <a:ext cx="1343401" cy="1343401"/>
        </a:xfrm>
        <a:prstGeom prst="ellipse">
          <a:avLst/>
        </a:prstGeom>
        <a:solidFill>
          <a:schemeClr val="tx1"/>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latinLnBrk="1">
            <a:lnSpc>
              <a:spcPct val="90000"/>
            </a:lnSpc>
            <a:spcBef>
              <a:spcPct val="0"/>
            </a:spcBef>
            <a:spcAft>
              <a:spcPct val="35000"/>
            </a:spcAft>
          </a:pPr>
          <a:r>
            <a:rPr lang="ko-KR" altLang="en-US" sz="2000" b="1" kern="1200" dirty="0" smtClean="0">
              <a:latin typeface="+mn-ea"/>
              <a:ea typeface="+mn-ea"/>
            </a:rPr>
            <a:t>영화 </a:t>
          </a:r>
          <a:endParaRPr lang="en-US" altLang="ko-KR" sz="2000" b="1" kern="1200" dirty="0" smtClean="0">
            <a:latin typeface="+mn-ea"/>
            <a:ea typeface="+mn-ea"/>
          </a:endParaRPr>
        </a:p>
        <a:p>
          <a:pPr lvl="0" algn="ctr" defTabSz="889000" latinLnBrk="1">
            <a:lnSpc>
              <a:spcPct val="90000"/>
            </a:lnSpc>
            <a:spcBef>
              <a:spcPct val="0"/>
            </a:spcBef>
            <a:spcAft>
              <a:spcPct val="35000"/>
            </a:spcAft>
          </a:pPr>
          <a:r>
            <a:rPr lang="ko-KR" altLang="en-US" sz="2000" b="1" kern="1200" dirty="0" smtClean="0">
              <a:latin typeface="+mn-ea"/>
              <a:ea typeface="+mn-ea"/>
            </a:rPr>
            <a:t>특성</a:t>
          </a:r>
          <a:endParaRPr lang="ko-KR" altLang="en-US" sz="2000" b="1" kern="1200" dirty="0">
            <a:latin typeface="+mn-ea"/>
            <a:ea typeface="+mn-ea"/>
          </a:endParaRPr>
        </a:p>
      </dsp:txBody>
      <dsp:txXfrm>
        <a:off x="4192123" y="571190"/>
        <a:ext cx="949927" cy="949927"/>
      </dsp:txXfrm>
    </dsp:sp>
    <dsp:sp modelId="{6C8256C7-20CF-4B95-B602-5A8074CB7E8E}">
      <dsp:nvSpPr>
        <dsp:cNvPr id="0" name=""/>
        <dsp:cNvSpPr/>
      </dsp:nvSpPr>
      <dsp:spPr>
        <a:xfrm>
          <a:off x="2025065" y="102191"/>
          <a:ext cx="4179469" cy="3343575"/>
        </a:xfrm>
        <a:prstGeom prst="funnel">
          <a:avLst/>
        </a:prstGeom>
        <a:solidFill>
          <a:schemeClr val="lt1">
            <a:alpha val="40000"/>
            <a:hueOff val="0"/>
            <a:satOff val="0"/>
            <a:lumOff val="0"/>
            <a:alphaOff val="0"/>
          </a:schemeClr>
        </a:solidFill>
        <a:ln w="9525" cap="flat" cmpd="sng" algn="ctr">
          <a:solidFill>
            <a:schemeClr val="accent1">
              <a:lumMod val="20000"/>
              <a:lumOff val="80000"/>
            </a:schemeClr>
          </a:solidFill>
          <a:prstDash val="solid"/>
        </a:ln>
        <a:effectLst/>
        <a:scene3d>
          <a:camera prst="orthographicFront"/>
          <a:lightRig rig="threePt" dir="t"/>
        </a:scene3d>
        <a:sp3d>
          <a:bevelT/>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8150E-477F-42D0-816B-62F1B3A59BC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7845C-7C7D-4540-8147-E9D1DB78DEC0}">
      <dsp:nvSpPr>
        <dsp:cNvPr id="0" name=""/>
        <dsp:cNvSpPr/>
      </dsp:nvSpPr>
      <dsp:spPr>
        <a:xfrm>
          <a:off x="564979" y="406400"/>
          <a:ext cx="8302608" cy="812800"/>
        </a:xfrm>
        <a:prstGeom prst="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예측 데이터의 기대 지수</a:t>
          </a:r>
          <a:r>
            <a:rPr lang="en-US" altLang="ko-KR" sz="2000" b="1" kern="1200" dirty="0" smtClean="0"/>
            <a:t>, </a:t>
          </a:r>
          <a:r>
            <a:rPr lang="ko-KR" altLang="en-US" sz="2000" b="1" kern="1200" dirty="0" err="1" smtClean="0"/>
            <a:t>댓글</a:t>
          </a:r>
          <a:r>
            <a:rPr lang="ko-KR" altLang="en-US" sz="2000" b="1" kern="1200" dirty="0" smtClean="0"/>
            <a:t> 개수는 개봉일 전까지 누적 진행</a:t>
          </a:r>
          <a:endParaRPr lang="ko-KR" altLang="en-US" sz="2000" b="1" kern="1200" dirty="0"/>
        </a:p>
      </dsp:txBody>
      <dsp:txXfrm>
        <a:off x="564979" y="406400"/>
        <a:ext cx="8302608" cy="812800"/>
      </dsp:txXfrm>
    </dsp:sp>
    <dsp:sp modelId="{C6E65690-4EF2-44C4-BE55-83C24368D903}">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33B027F-6CD3-4DFC-A2D3-42EDDB570A1C}">
      <dsp:nvSpPr>
        <dsp:cNvPr id="0" name=""/>
        <dsp:cNvSpPr/>
      </dsp:nvSpPr>
      <dsp:spPr>
        <a:xfrm>
          <a:off x="860432" y="1625599"/>
          <a:ext cx="8007155" cy="8128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err="1" smtClean="0"/>
            <a:t>출처별</a:t>
          </a:r>
          <a:r>
            <a:rPr lang="ko-KR" altLang="en-US" sz="2000" b="1" kern="1200" dirty="0" smtClean="0"/>
            <a:t> 데이터의 개수 및 표기법 상이</a:t>
          </a:r>
          <a:endParaRPr lang="ko-KR" altLang="en-US" sz="2000" b="1" kern="1200" dirty="0"/>
        </a:p>
      </dsp:txBody>
      <dsp:txXfrm>
        <a:off x="860432" y="1625599"/>
        <a:ext cx="8007155" cy="812800"/>
      </dsp:txXfrm>
    </dsp:sp>
    <dsp:sp modelId="{B55FA932-F5DF-45D0-B9F8-441D6CC2DB42}">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516AE-421F-4352-95AB-71BD1DCBAEA0}">
      <dsp:nvSpPr>
        <dsp:cNvPr id="0" name=""/>
        <dsp:cNvSpPr/>
      </dsp:nvSpPr>
      <dsp:spPr>
        <a:xfrm>
          <a:off x="564979" y="2844800"/>
          <a:ext cx="8302608" cy="812800"/>
        </a:xfrm>
        <a:prstGeom prst="rect">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50800" rIns="50800" bIns="50800" numCol="1" spcCol="1270" anchor="ctr" anchorCtr="0">
          <a:noAutofit/>
        </a:bodyPr>
        <a:lstStyle/>
        <a:p>
          <a:pPr lvl="0" algn="l" defTabSz="889000" latinLnBrk="1">
            <a:lnSpc>
              <a:spcPct val="90000"/>
            </a:lnSpc>
            <a:spcBef>
              <a:spcPct val="0"/>
            </a:spcBef>
            <a:spcAft>
              <a:spcPct val="35000"/>
            </a:spcAft>
          </a:pPr>
          <a:r>
            <a:rPr lang="ko-KR" altLang="en-US" sz="2000" b="1" kern="1200" dirty="0" smtClean="0"/>
            <a:t>감성사전의 낮은 정확성</a:t>
          </a:r>
          <a:endParaRPr lang="ko-KR" altLang="en-US" sz="2000" b="1" kern="1200" dirty="0"/>
        </a:p>
      </dsp:txBody>
      <dsp:txXfrm>
        <a:off x="564979" y="2844800"/>
        <a:ext cx="8302608" cy="812800"/>
      </dsp:txXfrm>
    </dsp:sp>
    <dsp:sp modelId="{C5EA83F3-803E-4109-8006-F80F5CFCE9A8}">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5037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d9c45342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91e1f37e_1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91e1f3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9090756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9090756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9090756a_1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9090756a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9090756a_1_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9090756a_2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9090756a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933c8c4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9a965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2636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5" y="1588343"/>
            <a:ext cx="745763" cy="61101"/>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763267"/>
            <a:ext cx="7688100" cy="221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4230533"/>
            <a:ext cx="7688100" cy="72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5" y="5558840"/>
            <a:ext cx="745763" cy="61101"/>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978600"/>
            <a:ext cx="7688400" cy="165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3030517"/>
            <a:ext cx="7688400" cy="2107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5" y="1588343"/>
            <a:ext cx="745763" cy="61101"/>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5" y="1588343"/>
            <a:ext cx="745763"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5" y="1588343"/>
            <a:ext cx="745763" cy="61101"/>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771833"/>
            <a:ext cx="37743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5" y="1588343"/>
            <a:ext cx="745763" cy="61101"/>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5" y="1588343"/>
            <a:ext cx="745763" cy="61101"/>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5" y="5558840"/>
            <a:ext cx="745763" cy="61101"/>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5" y="1588343"/>
            <a:ext cx="745763" cy="61101"/>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758200"/>
            <a:ext cx="3300900" cy="22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4215367"/>
            <a:ext cx="3300900" cy="101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5830068"/>
            <a:ext cx="7697400" cy="614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6333135"/>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4.png"/><Relationship Id="rId4" Type="http://schemas.openxmlformats.org/officeDocument/2006/relationships/diagramLayout" Target="../diagrams/layout2.xml"/><Relationship Id="rId9"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9.wdp"/><Relationship Id="rId3" Type="http://schemas.openxmlformats.org/officeDocument/2006/relationships/image" Target="../media/image9.png"/><Relationship Id="rId7" Type="http://schemas.microsoft.com/office/2007/relationships/hdphoto" Target="../media/hdphoto6.wdp"/><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7.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l="7783"/>
          <a:stretch/>
        </p:blipFill>
        <p:spPr>
          <a:xfrm>
            <a:off x="150" y="0"/>
            <a:ext cx="9144000" cy="6858000"/>
          </a:xfrm>
          <a:prstGeom prst="rect">
            <a:avLst/>
          </a:prstGeom>
          <a:noFill/>
          <a:ln>
            <a:noFill/>
          </a:ln>
        </p:spPr>
      </p:pic>
      <p:sp>
        <p:nvSpPr>
          <p:cNvPr id="86" name="Google Shape;86;p13"/>
          <p:cNvSpPr/>
          <p:nvPr/>
        </p:nvSpPr>
        <p:spPr>
          <a:xfrm>
            <a:off x="0" y="3884533"/>
            <a:ext cx="9144000" cy="2973600"/>
          </a:xfrm>
          <a:prstGeom prst="rect">
            <a:avLst/>
          </a:prstGeom>
          <a:solidFill>
            <a:srgbClr val="F8F8F8">
              <a:alpha val="20000"/>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ctrTitle"/>
          </p:nvPr>
        </p:nvSpPr>
        <p:spPr>
          <a:xfrm>
            <a:off x="727950" y="1275347"/>
            <a:ext cx="7688100" cy="2610000"/>
          </a:xfrm>
          <a:prstGeom prst="rect">
            <a:avLst/>
          </a:prstGeom>
        </p:spPr>
        <p:txBody>
          <a:bodyPr spcFirstLastPara="1" wrap="square" lIns="91425" tIns="91425" rIns="91425" bIns="91425" anchor="ctr" anchorCtr="0">
            <a:noAutofit/>
          </a:bodyPr>
          <a:lstStyle/>
          <a:p>
            <a:pPr lvl="0">
              <a:lnSpc>
                <a:spcPct val="150000"/>
              </a:lnSpc>
            </a:pPr>
            <a:r>
              <a:rPr lang="ko-KR" altLang="en-US" sz="4400" b="0" dirty="0" smtClean="0">
                <a:solidFill>
                  <a:schemeClr val="bg1"/>
                </a:solidFill>
                <a:latin typeface="HY헤드라인M" pitchFamily="18" charset="-127"/>
                <a:ea typeface="HY헤드라인M" pitchFamily="18" charset="-127"/>
              </a:rPr>
              <a:t>영화의 </a:t>
            </a:r>
            <a:r>
              <a:rPr lang="ko-KR" altLang="en-US" sz="4400" b="0" dirty="0">
                <a:solidFill>
                  <a:schemeClr val="bg1"/>
                </a:solidFill>
                <a:latin typeface="HY헤드라인M" pitchFamily="18" charset="-127"/>
                <a:ea typeface="HY헤드라인M" pitchFamily="18" charset="-127"/>
              </a:rPr>
              <a:t>흥행 요인 분석 및 </a:t>
            </a:r>
            <a:br>
              <a:rPr lang="ko-KR" altLang="en-US" sz="4400" b="0" dirty="0">
                <a:solidFill>
                  <a:schemeClr val="bg1"/>
                </a:solidFill>
                <a:latin typeface="HY헤드라인M" pitchFamily="18" charset="-127"/>
                <a:ea typeface="HY헤드라인M" pitchFamily="18" charset="-127"/>
              </a:rPr>
            </a:br>
            <a:r>
              <a:rPr lang="ko-KR" altLang="en-US" sz="4400" b="0" dirty="0">
                <a:solidFill>
                  <a:schemeClr val="bg1"/>
                </a:solidFill>
                <a:latin typeface="HY헤드라인M" pitchFamily="18" charset="-127"/>
                <a:ea typeface="HY헤드라인M" pitchFamily="18" charset="-127"/>
              </a:rPr>
              <a:t>개봉 예정 영화의 관객수 예측</a:t>
            </a:r>
            <a:endParaRPr sz="4400" b="0" dirty="0">
              <a:solidFill>
                <a:schemeClr val="bg1"/>
              </a:solidFill>
              <a:latin typeface="HY헤드라인M" pitchFamily="18" charset="-127"/>
              <a:ea typeface="HY헤드라인M" pitchFamily="18" charset="-127"/>
            </a:endParaRPr>
          </a:p>
        </p:txBody>
      </p:sp>
      <p:sp>
        <p:nvSpPr>
          <p:cNvPr id="89" name="Google Shape;89;p13"/>
          <p:cNvSpPr txBox="1">
            <a:spLocks noGrp="1"/>
          </p:cNvSpPr>
          <p:nvPr>
            <p:ph type="subTitle" idx="1"/>
          </p:nvPr>
        </p:nvSpPr>
        <p:spPr>
          <a:xfrm>
            <a:off x="727950" y="3884532"/>
            <a:ext cx="7688100" cy="2347826"/>
          </a:xfrm>
          <a:prstGeom prst="rect">
            <a:avLst/>
          </a:prstGeom>
        </p:spPr>
        <p:txBody>
          <a:bodyPr spcFirstLastPara="1" wrap="square" lIns="91425" tIns="91425" rIns="91425" bIns="91425" anchor="ctr" anchorCtr="0">
            <a:noAutofit/>
          </a:bodyPr>
          <a:lstStyle/>
          <a:p>
            <a:pPr marL="0" lvl="0" indent="0">
              <a:lnSpc>
                <a:spcPct val="200000"/>
              </a:lnSpc>
            </a:pPr>
            <a:r>
              <a:rPr lang="ko-KR" altLang="en-US" sz="1400" b="1" dirty="0">
                <a:solidFill>
                  <a:srgbClr val="F3F3F3"/>
                </a:solidFill>
                <a:latin typeface="+mj-ea"/>
                <a:ea typeface="+mj-ea"/>
              </a:rPr>
              <a:t>○ 훈련 </a:t>
            </a:r>
            <a:r>
              <a:rPr lang="ko-KR" altLang="en-US" sz="1400" b="1" dirty="0" err="1">
                <a:solidFill>
                  <a:srgbClr val="F3F3F3"/>
                </a:solidFill>
                <a:latin typeface="+mj-ea"/>
                <a:ea typeface="+mj-ea"/>
              </a:rPr>
              <a:t>과정명</a:t>
            </a:r>
            <a:r>
              <a:rPr lang="ko-KR" altLang="en-US" sz="1400" b="1" dirty="0">
                <a:solidFill>
                  <a:srgbClr val="F3F3F3"/>
                </a:solidFill>
                <a:latin typeface="+mj-ea"/>
                <a:ea typeface="+mj-ea"/>
              </a:rPr>
              <a:t> </a:t>
            </a:r>
            <a:r>
              <a:rPr lang="en-US" altLang="ko-KR" sz="1400" b="1" dirty="0">
                <a:solidFill>
                  <a:srgbClr val="F3F3F3"/>
                </a:solidFill>
                <a:latin typeface="+mj-ea"/>
                <a:ea typeface="+mj-ea"/>
              </a:rPr>
              <a:t>:  </a:t>
            </a:r>
            <a:r>
              <a:rPr lang="ko-KR" altLang="en-US" sz="1400" b="1" dirty="0" err="1">
                <a:solidFill>
                  <a:srgbClr val="F3F3F3"/>
                </a:solidFill>
                <a:latin typeface="+mj-ea"/>
                <a:ea typeface="+mj-ea"/>
              </a:rPr>
              <a:t>파이썬과</a:t>
            </a:r>
            <a:r>
              <a:rPr lang="ko-KR" altLang="en-US" sz="1400" b="1" dirty="0">
                <a:solidFill>
                  <a:srgbClr val="F3F3F3"/>
                </a:solidFill>
                <a:latin typeface="+mj-ea"/>
                <a:ea typeface="+mj-ea"/>
              </a:rPr>
              <a:t> </a:t>
            </a:r>
            <a:r>
              <a:rPr lang="en-US" altLang="ko-KR" sz="1400" b="1" dirty="0">
                <a:solidFill>
                  <a:srgbClr val="F3F3F3"/>
                </a:solidFill>
                <a:latin typeface="+mj-ea"/>
                <a:ea typeface="+mj-ea"/>
              </a:rPr>
              <a:t>R</a:t>
            </a:r>
            <a:r>
              <a:rPr lang="ko-KR" altLang="en-US" sz="1400" b="1" dirty="0">
                <a:solidFill>
                  <a:srgbClr val="F3F3F3"/>
                </a:solidFill>
                <a:latin typeface="+mj-ea"/>
                <a:ea typeface="+mj-ea"/>
              </a:rPr>
              <a:t>을 활용한 </a:t>
            </a:r>
            <a:r>
              <a:rPr lang="ko-KR" altLang="en-US" sz="1400" b="1" dirty="0" err="1">
                <a:solidFill>
                  <a:srgbClr val="F3F3F3"/>
                </a:solidFill>
                <a:latin typeface="+mj-ea"/>
                <a:ea typeface="+mj-ea"/>
              </a:rPr>
              <a:t>빅데이터</a:t>
            </a:r>
            <a:r>
              <a:rPr lang="ko-KR" altLang="en-US" sz="1400" b="1" dirty="0">
                <a:solidFill>
                  <a:srgbClr val="F3F3F3"/>
                </a:solidFill>
                <a:latin typeface="+mj-ea"/>
                <a:ea typeface="+mj-ea"/>
              </a:rPr>
              <a:t> 분석</a:t>
            </a:r>
            <a:r>
              <a:rPr lang="en-US" altLang="ko-KR" sz="1400" b="1" dirty="0">
                <a:solidFill>
                  <a:srgbClr val="F3F3F3"/>
                </a:solidFill>
                <a:latin typeface="+mj-ea"/>
                <a:ea typeface="+mj-ea"/>
              </a:rPr>
              <a:t>(</a:t>
            </a:r>
            <a:r>
              <a:rPr lang="ko-KR" altLang="en-US" sz="1400" b="1" dirty="0" err="1">
                <a:solidFill>
                  <a:srgbClr val="F3F3F3"/>
                </a:solidFill>
                <a:latin typeface="+mj-ea"/>
                <a:ea typeface="+mj-ea"/>
              </a:rPr>
              <a:t>머신러닝</a:t>
            </a:r>
            <a:r>
              <a:rPr lang="en-US" altLang="ko-KR" sz="1400" b="1" dirty="0" smtClean="0">
                <a:solidFill>
                  <a:srgbClr val="F3F3F3"/>
                </a:solidFill>
                <a:latin typeface="+mj-ea"/>
                <a:ea typeface="+mj-ea"/>
              </a:rPr>
              <a:t>, </a:t>
            </a:r>
            <a:r>
              <a:rPr lang="ko-KR" altLang="en-US" sz="1400" b="1" dirty="0" err="1" smtClean="0">
                <a:solidFill>
                  <a:srgbClr val="F3F3F3"/>
                </a:solidFill>
                <a:latin typeface="+mj-ea"/>
                <a:ea typeface="+mj-ea"/>
              </a:rPr>
              <a:t>딥러닝</a:t>
            </a:r>
            <a:r>
              <a:rPr lang="en-US" altLang="ko-KR" sz="1400" b="1" dirty="0" smtClean="0">
                <a:solidFill>
                  <a:srgbClr val="F3F3F3"/>
                </a:solidFill>
                <a:latin typeface="+mj-ea"/>
                <a:ea typeface="+mj-ea"/>
              </a:rPr>
              <a:t>) </a:t>
            </a:r>
            <a:r>
              <a:rPr lang="ko-KR" altLang="en-US" sz="1400" b="1" dirty="0" smtClean="0">
                <a:solidFill>
                  <a:srgbClr val="F3F3F3"/>
                </a:solidFill>
                <a:latin typeface="+mj-ea"/>
                <a:ea typeface="+mj-ea"/>
              </a:rPr>
              <a:t>전문가 </a:t>
            </a:r>
            <a:r>
              <a:rPr lang="ko-KR" altLang="en-US" sz="1400" b="1" dirty="0">
                <a:solidFill>
                  <a:srgbClr val="F3F3F3"/>
                </a:solidFill>
                <a:latin typeface="+mj-ea"/>
                <a:ea typeface="+mj-ea"/>
              </a:rPr>
              <a:t>양성과정</a:t>
            </a:r>
          </a:p>
          <a:p>
            <a:pPr marL="0" lvl="0" indent="0">
              <a:lnSpc>
                <a:spcPct val="200000"/>
              </a:lnSpc>
            </a:pPr>
            <a:r>
              <a:rPr lang="ko-KR" altLang="en-US" sz="1400" b="1" dirty="0">
                <a:solidFill>
                  <a:srgbClr val="F3F3F3"/>
                </a:solidFill>
                <a:latin typeface="+mj-ea"/>
                <a:ea typeface="+mj-ea"/>
              </a:rPr>
              <a:t>○ 훈련 기간 </a:t>
            </a:r>
            <a:r>
              <a:rPr lang="en-US" altLang="ko-KR" sz="1400" b="1" dirty="0">
                <a:solidFill>
                  <a:srgbClr val="F3F3F3"/>
                </a:solidFill>
                <a:latin typeface="+mj-ea"/>
                <a:ea typeface="+mj-ea"/>
              </a:rPr>
              <a:t>:  2019-01-11 ~ 2019-07-12 </a:t>
            </a:r>
          </a:p>
          <a:p>
            <a:pPr marL="0" lvl="0" indent="0">
              <a:lnSpc>
                <a:spcPct val="200000"/>
              </a:lnSpc>
            </a:pPr>
            <a:r>
              <a:rPr lang="en-US" altLang="ko-KR" sz="1400" b="1" dirty="0">
                <a:solidFill>
                  <a:srgbClr val="F3F3F3"/>
                </a:solidFill>
                <a:latin typeface="+mj-ea"/>
                <a:ea typeface="+mj-ea"/>
              </a:rPr>
              <a:t>○ </a:t>
            </a:r>
            <a:r>
              <a:rPr lang="ko-KR" altLang="en-US" sz="1400" b="1" dirty="0" err="1">
                <a:solidFill>
                  <a:srgbClr val="F3F3F3"/>
                </a:solidFill>
                <a:latin typeface="+mj-ea"/>
                <a:ea typeface="+mj-ea"/>
              </a:rPr>
              <a:t>팀명</a:t>
            </a:r>
            <a:r>
              <a:rPr lang="ko-KR" altLang="en-US" sz="1400" b="1" dirty="0">
                <a:solidFill>
                  <a:srgbClr val="F3F3F3"/>
                </a:solidFill>
                <a:latin typeface="+mj-ea"/>
                <a:ea typeface="+mj-ea"/>
              </a:rPr>
              <a:t> </a:t>
            </a:r>
            <a:r>
              <a:rPr lang="en-US" altLang="ko-KR" sz="1400" b="1" dirty="0">
                <a:solidFill>
                  <a:srgbClr val="F3F3F3"/>
                </a:solidFill>
                <a:latin typeface="+mj-ea"/>
                <a:ea typeface="+mj-ea"/>
              </a:rPr>
              <a:t>: NA</a:t>
            </a:r>
          </a:p>
          <a:p>
            <a:pPr marL="0" lvl="0" indent="0">
              <a:lnSpc>
                <a:spcPct val="200000"/>
              </a:lnSpc>
            </a:pPr>
            <a:r>
              <a:rPr lang="en-US" altLang="ko-KR" sz="1400" b="1" dirty="0">
                <a:solidFill>
                  <a:srgbClr val="F3F3F3"/>
                </a:solidFill>
                <a:latin typeface="+mj-ea"/>
                <a:ea typeface="+mj-ea"/>
              </a:rPr>
              <a:t>○ </a:t>
            </a:r>
            <a:r>
              <a:rPr lang="ko-KR" altLang="en-US" sz="1400" b="1" dirty="0">
                <a:solidFill>
                  <a:srgbClr val="F3F3F3"/>
                </a:solidFill>
                <a:latin typeface="+mj-ea"/>
                <a:ea typeface="+mj-ea"/>
              </a:rPr>
              <a:t>팀장 </a:t>
            </a:r>
            <a:r>
              <a:rPr lang="en-US" altLang="ko-KR" sz="1400" b="1" dirty="0">
                <a:solidFill>
                  <a:srgbClr val="F3F3F3"/>
                </a:solidFill>
                <a:latin typeface="+mj-ea"/>
                <a:ea typeface="+mj-ea"/>
              </a:rPr>
              <a:t>: </a:t>
            </a:r>
            <a:r>
              <a:rPr lang="ko-KR" altLang="en-US" sz="1400" b="1" dirty="0" smtClean="0">
                <a:solidFill>
                  <a:srgbClr val="F3F3F3"/>
                </a:solidFill>
                <a:latin typeface="+mj-ea"/>
                <a:ea typeface="+mj-ea"/>
              </a:rPr>
              <a:t>정호진</a:t>
            </a:r>
            <a:r>
              <a:rPr lang="en-US" altLang="ko-KR" sz="1400" b="1" dirty="0" smtClean="0">
                <a:solidFill>
                  <a:srgbClr val="F3F3F3"/>
                </a:solidFill>
                <a:latin typeface="+mj-ea"/>
                <a:ea typeface="+mj-ea"/>
              </a:rPr>
              <a:t>		    |		    </a:t>
            </a:r>
            <a:r>
              <a:rPr lang="ko-KR" altLang="en-US" sz="1400" b="1" dirty="0" smtClean="0">
                <a:solidFill>
                  <a:srgbClr val="F3F3F3"/>
                </a:solidFill>
                <a:latin typeface="+mj-ea"/>
                <a:ea typeface="+mj-ea"/>
              </a:rPr>
              <a:t>팀원 </a:t>
            </a:r>
            <a:r>
              <a:rPr lang="en-US" altLang="ko-KR" sz="1400" b="1" dirty="0">
                <a:solidFill>
                  <a:srgbClr val="F3F3F3"/>
                </a:solidFill>
                <a:latin typeface="+mj-ea"/>
                <a:ea typeface="+mj-ea"/>
              </a:rPr>
              <a:t>:  </a:t>
            </a:r>
            <a:r>
              <a:rPr lang="ko-KR" altLang="en-US" sz="1400" b="1" dirty="0">
                <a:solidFill>
                  <a:srgbClr val="F3F3F3"/>
                </a:solidFill>
                <a:latin typeface="+mj-ea"/>
                <a:ea typeface="+mj-ea"/>
              </a:rPr>
              <a:t>김지수 박건우 </a:t>
            </a:r>
            <a:r>
              <a:rPr lang="ko-KR" altLang="en-US" sz="1400" b="1" dirty="0" smtClean="0">
                <a:solidFill>
                  <a:srgbClr val="F3F3F3"/>
                </a:solidFill>
                <a:latin typeface="+mj-ea"/>
                <a:ea typeface="+mj-ea"/>
              </a:rPr>
              <a:t>이형욱</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4.1 </a:t>
            </a:r>
            <a:r>
              <a:rPr lang="ko-KR" altLang="en-US" dirty="0" smtClean="0"/>
              <a:t>출처 및 변수 종류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4212727375"/>
              </p:ext>
            </p:extLst>
          </p:nvPr>
        </p:nvGraphicFramePr>
        <p:xfrm>
          <a:off x="211742" y="3175697"/>
          <a:ext cx="8722188" cy="3084046"/>
        </p:xfrm>
        <a:graphic>
          <a:graphicData uri="http://schemas.openxmlformats.org/drawingml/2006/table">
            <a:tbl>
              <a:tblPr firstRow="1" firstCol="1">
                <a:effectLst>
                  <a:outerShdw blurRad="50800" dist="38100" dir="2700000" algn="tl" rotWithShape="0">
                    <a:prstClr val="black">
                      <a:alpha val="40000"/>
                    </a:prstClr>
                  </a:outerShdw>
                </a:effectLst>
                <a:tableStyleId>{073A0DAA-6AF3-43AB-8588-CEC1D06C72B9}</a:tableStyleId>
              </a:tblPr>
              <a:tblGrid>
                <a:gridCol w="1032858"/>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gridCol w="349515"/>
              </a:tblGrid>
              <a:tr h="1618738">
                <a:tc>
                  <a:txBody>
                    <a:bodyPr/>
                    <a:lstStyle/>
                    <a:p>
                      <a:pPr algn="r" latinLnBrk="1"/>
                      <a:r>
                        <a:rPr lang="ko-KR" altLang="en-US" sz="1800" dirty="0" smtClean="0"/>
                        <a:t>변수</a:t>
                      </a:r>
                      <a:endParaRPr lang="en-US" altLang="ko-KR" sz="1800" dirty="0" smtClean="0"/>
                    </a:p>
                    <a:p>
                      <a:pPr latinLnBrk="1"/>
                      <a:endParaRPr lang="en-US" altLang="ko-KR" sz="1800" dirty="0" smtClean="0"/>
                    </a:p>
                    <a:p>
                      <a:pPr latinLnBrk="1"/>
                      <a:r>
                        <a:rPr lang="ko-KR" altLang="en-US" sz="1800" dirty="0" smtClean="0"/>
                        <a:t>출처</a:t>
                      </a:r>
                      <a:endParaRPr lang="ko-KR" altLang="en-US" sz="1800" b="1" dirty="0">
                        <a:latin typeface="+mn-ea"/>
                        <a:ea typeface="+mn-ea"/>
                      </a:endParaRPr>
                    </a:p>
                  </a:txBody>
                  <a:tcPr anchor="ctr">
                    <a:lnTlToBr w="12700" cap="flat" cmpd="sng" algn="ctr">
                      <a:solidFill>
                        <a:schemeClr val="bg1"/>
                      </a:solidFill>
                      <a:prstDash val="solid"/>
                      <a:round/>
                      <a:headEnd type="none" w="med" len="med"/>
                      <a:tailEnd type="none" w="med" len="med"/>
                    </a:lnTlToB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제목</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개봉일</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감독</a:t>
                      </a:r>
                      <a:endParaRPr lang="en-US" altLang="ko-KR"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상영시간</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제작국가</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장르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관람등급</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배급사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언어</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예산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배우</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스텝</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시리즈</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키워드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cap="none" dirty="0" smtClean="0">
                          <a:solidFill>
                            <a:schemeClr val="bg1"/>
                          </a:solidFill>
                          <a:effectLst/>
                          <a:sym typeface="Arial"/>
                        </a:rPr>
                        <a:t>줄거리</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smtClean="0">
                          <a:solidFill>
                            <a:schemeClr val="bg1"/>
                          </a:solidFill>
                          <a:effectLst/>
                          <a:sym typeface="Arial"/>
                        </a:rPr>
                        <a:t>수상내역</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a:solidFill>
                            <a:schemeClr val="bg1"/>
                          </a:solidFill>
                          <a:effectLst/>
                        </a:rPr>
                        <a:t>원작도서</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b="1" i="0" u="none" strike="noStrike" cap="none" dirty="0" smtClean="0">
                          <a:solidFill>
                            <a:schemeClr val="bg1"/>
                          </a:solidFill>
                          <a:effectLst/>
                          <a:latin typeface="+mn-ea"/>
                          <a:ea typeface="+mn-ea"/>
                          <a:cs typeface="Arial"/>
                          <a:sym typeface="Arial"/>
                        </a:rPr>
                        <a:t>평점</a:t>
                      </a:r>
                    </a:p>
                  </a:txBody>
                  <a:tcPr marL="9525" marR="9525" marT="9525" marB="0" anchor="ctr">
                    <a:cell3D prstMaterial="dkEdge">
                      <a:bevel w="25400" h="25400" prst="angle"/>
                      <a:lightRig rig="flood" dir="t"/>
                    </a:cell3D>
                  </a:tcPr>
                </a:tc>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ko-KR" altLang="en-US" sz="1800" u="none" strike="noStrike" cap="none" dirty="0" err="1" smtClean="0">
                          <a:solidFill>
                            <a:schemeClr val="bg1"/>
                          </a:solidFill>
                          <a:effectLst/>
                          <a:sym typeface="Arial"/>
                        </a:rPr>
                        <a:t>댓글</a:t>
                      </a:r>
                      <a:r>
                        <a:rPr lang="ko-KR" altLang="en-US" sz="1800" u="none" strike="noStrike" cap="none" dirty="0" smtClean="0">
                          <a:solidFill>
                            <a:schemeClr val="bg1"/>
                          </a:solidFill>
                          <a:effectLst/>
                          <a:sym typeface="Arial"/>
                        </a:rPr>
                        <a:t> </a:t>
                      </a:r>
                      <a:endParaRPr lang="ko-KR" altLang="en-US" sz="1800" b="1" i="0" u="none" strike="noStrike" cap="none" dirty="0" smtClean="0">
                        <a:solidFill>
                          <a:schemeClr val="bg1"/>
                        </a:solidFill>
                        <a:effectLst/>
                        <a:latin typeface="+mn-ea"/>
                        <a:ea typeface="+mn-ea"/>
                        <a:cs typeface="Arial"/>
                        <a:sym typeface="Arial"/>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err="1">
                          <a:solidFill>
                            <a:schemeClr val="bg1"/>
                          </a:solidFill>
                          <a:effectLst/>
                        </a:rPr>
                        <a:t>댓글</a:t>
                      </a:r>
                      <a:r>
                        <a:rPr lang="ko-KR" altLang="en-US" sz="1800" u="none" strike="noStrike" dirty="0">
                          <a:solidFill>
                            <a:schemeClr val="bg1"/>
                          </a:solidFill>
                          <a:effectLst/>
                        </a:rPr>
                        <a:t> </a:t>
                      </a:r>
                      <a:r>
                        <a:rPr lang="ko-KR" altLang="en-US" sz="1800" u="none" strike="noStrike" dirty="0" smtClean="0">
                          <a:solidFill>
                            <a:schemeClr val="bg1"/>
                          </a:solidFill>
                          <a:effectLst/>
                        </a:rPr>
                        <a:t>개수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dirty="0" smtClean="0">
                          <a:solidFill>
                            <a:schemeClr val="bg1"/>
                          </a:solidFill>
                          <a:effectLst/>
                        </a:rPr>
                        <a:t>기대지수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tcPr>
                </a:tc>
                <a:tc>
                  <a:txBody>
                    <a:bodyPr/>
                    <a:lstStyle/>
                    <a:p>
                      <a:pPr algn="ctr" fontAlgn="ctr"/>
                      <a:r>
                        <a:rPr lang="ko-KR" altLang="en-US" sz="1800" u="none" strike="noStrike" smtClean="0">
                          <a:solidFill>
                            <a:schemeClr val="bg1"/>
                          </a:solidFill>
                          <a:effectLst/>
                        </a:rPr>
                        <a:t>누적관객수</a:t>
                      </a:r>
                      <a:endParaRPr lang="ko-KR" altLang="en-US" sz="1800" b="1" i="0" u="none" strike="noStrike" dirty="0">
                        <a:solidFill>
                          <a:schemeClr val="bg1"/>
                        </a:solidFill>
                        <a:effectLst/>
                        <a:latin typeface="+mn-ea"/>
                        <a:ea typeface="+mn-ea"/>
                      </a:endParaRPr>
                    </a:p>
                  </a:txBody>
                  <a:tcPr marL="9525" marR="9525" marT="9525" marB="0" anchor="ctr">
                    <a:cell3D prstMaterial="dkEdge">
                      <a:bevel w="25400" h="25400" prst="angle"/>
                      <a:lightRig rig="flood" dir="t"/>
                    </a:cell3D>
                    <a:solidFill>
                      <a:schemeClr val="accent3"/>
                    </a:solidFill>
                  </a:tcPr>
                </a:tc>
              </a:tr>
              <a:tr h="344437">
                <a:tc>
                  <a:txBody>
                    <a:bodyPr/>
                    <a:lstStyle/>
                    <a:p>
                      <a:pPr latinLnBrk="1"/>
                      <a:r>
                        <a:rPr lang="en-US" altLang="ko-KR" sz="1800" dirty="0" smtClean="0"/>
                        <a:t>KOBIS</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solidFill>
                      <a:schemeClr val="accent3">
                        <a:lumMod val="20000"/>
                        <a:lumOff val="80000"/>
                      </a:schemeClr>
                    </a:solidFill>
                  </a:tcPr>
                </a:tc>
              </a:tr>
              <a:tr h="344437">
                <a:tc>
                  <a:txBody>
                    <a:bodyPr/>
                    <a:lstStyle/>
                    <a:p>
                      <a:pPr latinLnBrk="1"/>
                      <a:r>
                        <a:rPr lang="en-US" altLang="ko-KR" sz="1800" dirty="0" smtClean="0"/>
                        <a:t>KMDB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44437">
                <a:tc>
                  <a:txBody>
                    <a:bodyPr/>
                    <a:lstStyle/>
                    <a:p>
                      <a:pPr latinLnBrk="1"/>
                      <a:r>
                        <a:rPr lang="en-US" altLang="ko-KR" sz="1800" dirty="0" smtClean="0"/>
                        <a:t>TMDB</a:t>
                      </a:r>
                      <a:endParaRPr lang="ko-KR" altLang="en-US" sz="1800" b="1" dirty="0">
                        <a:latin typeface="+mn-ea"/>
                        <a:ea typeface="+mn-ea"/>
                      </a:endParaRPr>
                    </a:p>
                  </a:txBody>
                  <a:tcPr anchor="ctr">
                    <a:cell3D prstMaterial="dkEdge">
                      <a:bevel w="25400" h="25400" prst="angle"/>
                      <a:lightRig rig="flood" dir="t"/>
                    </a:cell3D>
                  </a:tcP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r h="368028">
                <a:tc>
                  <a:txBody>
                    <a:bodyPr/>
                    <a:lstStyle/>
                    <a:p>
                      <a:pPr latinLnBrk="1"/>
                      <a:r>
                        <a:rPr lang="en-US" altLang="ko-KR" sz="1800" dirty="0" smtClean="0"/>
                        <a:t>NAVER</a:t>
                      </a:r>
                      <a:endParaRPr lang="ko-KR" altLang="en-US" sz="1800" b="1" dirty="0">
                        <a:latin typeface="+mn-ea"/>
                        <a:ea typeface="+mn-ea"/>
                      </a:endParaRPr>
                    </a:p>
                  </a:txBody>
                  <a:tcPr anchor="ctr">
                    <a:cell3D prstMaterial="dkEdge">
                      <a:bevel w="25400" h="25400" prst="angle"/>
                      <a:lightRig rig="flood" dir="t"/>
                    </a:cell3D>
                  </a:tcP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800" dirty="0" smtClean="0">
                          <a:solidFill>
                            <a:schemeClr val="accent3"/>
                          </a:solidFill>
                          <a:latin typeface="+mn-ea"/>
                          <a:ea typeface="+mn-ea"/>
                        </a:rPr>
                        <a:t>●</a:t>
                      </a: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r>
                        <a:rPr lang="ko-KR" altLang="en-US" sz="1800" dirty="0" smtClean="0">
                          <a:solidFill>
                            <a:schemeClr val="accent3"/>
                          </a:solidFill>
                          <a:latin typeface="+mn-ea"/>
                          <a:ea typeface="+mn-ea"/>
                        </a:rPr>
                        <a:t>●</a:t>
                      </a:r>
                      <a:endParaRPr lang="ko-KR" altLang="en-US" sz="1800" dirty="0">
                        <a:solidFill>
                          <a:schemeClr val="accent3"/>
                        </a:solidFill>
                        <a:latin typeface="+mn-ea"/>
                        <a:ea typeface="+mn-ea"/>
                      </a:endParaRPr>
                    </a:p>
                  </a:txBody>
                  <a:tcPr anchor="ctr"/>
                </a:tc>
                <a:tc>
                  <a:txBody>
                    <a:bodyPr/>
                    <a:lstStyle/>
                    <a:p>
                      <a:pPr latinLnBrk="1"/>
                      <a:endParaRPr lang="ko-KR" altLang="en-US" sz="1800" dirty="0">
                        <a:solidFill>
                          <a:schemeClr val="accent3"/>
                        </a:solidFill>
                        <a:latin typeface="+mn-ea"/>
                        <a:ea typeface="+mn-ea"/>
                      </a:endParaRPr>
                    </a:p>
                  </a:txBody>
                  <a:tcPr anchor="ctr">
                    <a:solidFill>
                      <a:schemeClr val="accent3">
                        <a:lumMod val="20000"/>
                        <a:lumOff val="80000"/>
                      </a:schemeClr>
                    </a:solidFill>
                  </a:tcPr>
                </a:tc>
              </a:tr>
            </a:tbl>
          </a:graphicData>
        </a:graphic>
      </p:graphicFrame>
      <p:grpSp>
        <p:nvGrpSpPr>
          <p:cNvPr id="32" name="그룹 31"/>
          <p:cNvGrpSpPr/>
          <p:nvPr/>
        </p:nvGrpSpPr>
        <p:grpSpPr>
          <a:xfrm>
            <a:off x="1210957" y="2246661"/>
            <a:ext cx="7795686" cy="932945"/>
            <a:chOff x="1210957" y="2246661"/>
            <a:chExt cx="7795686" cy="932945"/>
          </a:xfrm>
        </p:grpSpPr>
        <p:grpSp>
          <p:nvGrpSpPr>
            <p:cNvPr id="28" name="그룹 27"/>
            <p:cNvGrpSpPr/>
            <p:nvPr/>
          </p:nvGrpSpPr>
          <p:grpSpPr>
            <a:xfrm>
              <a:off x="1210957" y="2246661"/>
              <a:ext cx="988541" cy="932943"/>
              <a:chOff x="1210957" y="2246661"/>
              <a:chExt cx="988541" cy="932943"/>
            </a:xfrm>
          </p:grpSpPr>
          <p:sp>
            <p:nvSpPr>
              <p:cNvPr id="10" name="왼쪽 중괄호 9"/>
              <p:cNvSpPr/>
              <p:nvPr/>
            </p:nvSpPr>
            <p:spPr>
              <a:xfrm rot="5400000">
                <a:off x="1500366" y="2794743"/>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1210957" y="2246661"/>
                <a:ext cx="988541" cy="523220"/>
              </a:xfrm>
              <a:prstGeom prst="rect">
                <a:avLst/>
              </a:prstGeom>
              <a:noFill/>
            </p:spPr>
            <p:txBody>
              <a:bodyPr wrap="square" rtlCol="0">
                <a:spAutoFit/>
              </a:bodyPr>
              <a:lstStyle/>
              <a:p>
                <a:pPr algn="ctr"/>
                <a:r>
                  <a:rPr lang="ko-KR" altLang="en-US" dirty="0" smtClean="0">
                    <a:latin typeface="+mn-ea"/>
                    <a:ea typeface="+mn-ea"/>
                  </a:rPr>
                  <a:t>개봉</a:t>
                </a:r>
                <a:endParaRPr lang="en-US" altLang="ko-KR" dirty="0" smtClean="0">
                  <a:latin typeface="+mn-ea"/>
                  <a:ea typeface="+mn-ea"/>
                </a:endParaRPr>
              </a:p>
              <a:p>
                <a:pPr algn="ctr"/>
                <a:r>
                  <a:rPr lang="ko-KR" altLang="en-US" dirty="0" smtClean="0">
                    <a:latin typeface="+mn-ea"/>
                    <a:ea typeface="+mn-ea"/>
                  </a:rPr>
                  <a:t>시기</a:t>
                </a:r>
                <a:endParaRPr lang="ko-KR" altLang="en-US" dirty="0">
                  <a:latin typeface="+mn-ea"/>
                  <a:ea typeface="+mn-ea"/>
                </a:endParaRPr>
              </a:p>
            </p:txBody>
          </p:sp>
        </p:grpSp>
        <p:grpSp>
          <p:nvGrpSpPr>
            <p:cNvPr id="29" name="그룹 28"/>
            <p:cNvGrpSpPr/>
            <p:nvPr/>
          </p:nvGrpSpPr>
          <p:grpSpPr>
            <a:xfrm>
              <a:off x="1923279" y="2246661"/>
              <a:ext cx="5256000" cy="932945"/>
              <a:chOff x="1923279" y="2246661"/>
              <a:chExt cx="5256000" cy="932945"/>
            </a:xfrm>
          </p:grpSpPr>
          <p:sp>
            <p:nvSpPr>
              <p:cNvPr id="5" name="왼쪽 중괄호 4"/>
              <p:cNvSpPr/>
              <p:nvPr/>
            </p:nvSpPr>
            <p:spPr>
              <a:xfrm rot="5400000">
                <a:off x="4346417" y="346745"/>
                <a:ext cx="409723" cy="525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p:cNvSpPr txBox="1"/>
              <p:nvPr/>
            </p:nvSpPr>
            <p:spPr>
              <a:xfrm>
                <a:off x="4015561" y="2246661"/>
                <a:ext cx="1071435" cy="523220"/>
              </a:xfrm>
              <a:prstGeom prst="rect">
                <a:avLst/>
              </a:prstGeom>
              <a:noFill/>
            </p:spPr>
            <p:txBody>
              <a:bodyPr wrap="square" rtlCol="0">
                <a:spAutoFit/>
              </a:bodyPr>
              <a:lstStyle/>
              <a:p>
                <a:pPr algn="ctr"/>
                <a:r>
                  <a:rPr lang="ko-KR" altLang="en-US" dirty="0" smtClean="0">
                    <a:latin typeface="+mn-ea"/>
                    <a:ea typeface="+mn-ea"/>
                  </a:rPr>
                  <a:t>영화</a:t>
                </a:r>
                <a:endParaRPr lang="en-US" altLang="ko-KR" dirty="0" smtClean="0">
                  <a:latin typeface="+mn-ea"/>
                  <a:ea typeface="+mn-ea"/>
                </a:endParaRPr>
              </a:p>
              <a:p>
                <a:pPr algn="ctr"/>
                <a:r>
                  <a:rPr lang="ko-KR" altLang="en-US" dirty="0" smtClean="0">
                    <a:latin typeface="+mn-ea"/>
                    <a:ea typeface="+mn-ea"/>
                  </a:rPr>
                  <a:t>특성</a:t>
                </a:r>
                <a:endParaRPr lang="ko-KR" altLang="en-US" dirty="0">
                  <a:latin typeface="+mn-ea"/>
                  <a:ea typeface="+mn-ea"/>
                </a:endParaRPr>
              </a:p>
            </p:txBody>
          </p:sp>
        </p:grpSp>
        <p:grpSp>
          <p:nvGrpSpPr>
            <p:cNvPr id="30" name="그룹 29"/>
            <p:cNvGrpSpPr/>
            <p:nvPr/>
          </p:nvGrpSpPr>
          <p:grpSpPr>
            <a:xfrm>
              <a:off x="7198854" y="2246661"/>
              <a:ext cx="1331999" cy="932943"/>
              <a:chOff x="7198854" y="2246661"/>
              <a:chExt cx="1331999" cy="932943"/>
            </a:xfrm>
          </p:grpSpPr>
          <p:sp>
            <p:nvSpPr>
              <p:cNvPr id="9" name="왼쪽 중괄호 8"/>
              <p:cNvSpPr/>
              <p:nvPr/>
            </p:nvSpPr>
            <p:spPr>
              <a:xfrm rot="5400000">
                <a:off x="7659992" y="2308743"/>
                <a:ext cx="409723" cy="13319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TextBox 12"/>
              <p:cNvSpPr txBox="1"/>
              <p:nvPr/>
            </p:nvSpPr>
            <p:spPr>
              <a:xfrm>
                <a:off x="7381807" y="2246661"/>
                <a:ext cx="966092" cy="523220"/>
              </a:xfrm>
              <a:prstGeom prst="rect">
                <a:avLst/>
              </a:prstGeom>
              <a:noFill/>
            </p:spPr>
            <p:txBody>
              <a:bodyPr wrap="square" rtlCol="0">
                <a:spAutoFit/>
              </a:bodyPr>
              <a:lstStyle/>
              <a:p>
                <a:pPr algn="ctr"/>
                <a:r>
                  <a:rPr lang="ko-KR" altLang="en-US" dirty="0" smtClean="0">
                    <a:latin typeface="+mn-ea"/>
                    <a:ea typeface="+mn-ea"/>
                  </a:rPr>
                  <a:t>개봉 전 </a:t>
                </a:r>
                <a:endParaRPr lang="en-US" altLang="ko-KR" dirty="0" smtClean="0">
                  <a:latin typeface="+mn-ea"/>
                  <a:ea typeface="+mn-ea"/>
                </a:endParaRPr>
              </a:p>
              <a:p>
                <a:pPr algn="ctr"/>
                <a:r>
                  <a:rPr lang="ko-KR" altLang="en-US" dirty="0" smtClean="0">
                    <a:latin typeface="+mn-ea"/>
                    <a:ea typeface="+mn-ea"/>
                  </a:rPr>
                  <a:t>반응</a:t>
                </a:r>
                <a:endParaRPr lang="ko-KR" altLang="en-US" dirty="0">
                  <a:latin typeface="+mn-ea"/>
                  <a:ea typeface="+mn-ea"/>
                </a:endParaRPr>
              </a:p>
            </p:txBody>
          </p:sp>
        </p:grpSp>
        <p:grpSp>
          <p:nvGrpSpPr>
            <p:cNvPr id="31" name="그룹 30"/>
            <p:cNvGrpSpPr/>
            <p:nvPr/>
          </p:nvGrpSpPr>
          <p:grpSpPr>
            <a:xfrm>
              <a:off x="8466643" y="2246661"/>
              <a:ext cx="540000" cy="932944"/>
              <a:chOff x="8466643" y="2246661"/>
              <a:chExt cx="540000" cy="932944"/>
            </a:xfrm>
          </p:grpSpPr>
          <p:sp>
            <p:nvSpPr>
              <p:cNvPr id="18" name="왼쪽 중괄호 17"/>
              <p:cNvSpPr/>
              <p:nvPr/>
            </p:nvSpPr>
            <p:spPr>
              <a:xfrm rot="5400000">
                <a:off x="8531782" y="2794744"/>
                <a:ext cx="409723"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p:cNvSpPr txBox="1"/>
              <p:nvPr/>
            </p:nvSpPr>
            <p:spPr>
              <a:xfrm>
                <a:off x="8466643" y="2246661"/>
                <a:ext cx="540000" cy="523220"/>
              </a:xfrm>
              <a:prstGeom prst="rect">
                <a:avLst/>
              </a:prstGeom>
              <a:noFill/>
            </p:spPr>
            <p:txBody>
              <a:bodyPr wrap="square" rtlCol="0">
                <a:spAutoFit/>
              </a:bodyPr>
              <a:lstStyle/>
              <a:p>
                <a:pPr algn="ctr"/>
                <a:r>
                  <a:rPr lang="ko-KR" altLang="en-US" b="1" dirty="0" smtClean="0">
                    <a:solidFill>
                      <a:schemeClr val="accent3"/>
                    </a:solidFill>
                    <a:latin typeface="+mn-ea"/>
                    <a:ea typeface="+mn-ea"/>
                  </a:rPr>
                  <a:t>종속</a:t>
                </a:r>
                <a:endParaRPr lang="en-US" altLang="ko-KR" b="1" dirty="0" smtClean="0">
                  <a:solidFill>
                    <a:schemeClr val="accent3"/>
                  </a:solidFill>
                  <a:latin typeface="+mn-ea"/>
                  <a:ea typeface="+mn-ea"/>
                </a:endParaRPr>
              </a:p>
              <a:p>
                <a:pPr algn="ctr"/>
                <a:r>
                  <a:rPr lang="ko-KR" altLang="en-US" b="1" dirty="0" smtClean="0">
                    <a:solidFill>
                      <a:schemeClr val="accent3"/>
                    </a:solidFill>
                    <a:latin typeface="+mn-ea"/>
                    <a:ea typeface="+mn-ea"/>
                  </a:rPr>
                  <a:t>변수</a:t>
                </a:r>
                <a:endParaRPr lang="ko-KR" altLang="en-US" b="1" dirty="0">
                  <a:solidFill>
                    <a:schemeClr val="accent3"/>
                  </a:solidFill>
                  <a:latin typeface="+mn-ea"/>
                  <a:ea typeface="+mn-ea"/>
                </a:endParaRPr>
              </a:p>
            </p:txBody>
          </p:sp>
        </p:grpSp>
      </p:grpSp>
      <p:grpSp>
        <p:nvGrpSpPr>
          <p:cNvPr id="27" name="그룹 26"/>
          <p:cNvGrpSpPr/>
          <p:nvPr/>
        </p:nvGrpSpPr>
        <p:grpSpPr>
          <a:xfrm>
            <a:off x="1791725" y="1311646"/>
            <a:ext cx="6212358" cy="932943"/>
            <a:chOff x="1791725" y="1311646"/>
            <a:chExt cx="6212358" cy="932943"/>
          </a:xfrm>
        </p:grpSpPr>
        <p:sp>
          <p:nvSpPr>
            <p:cNvPr id="25" name="왼쪽 중괄호 24"/>
            <p:cNvSpPr/>
            <p:nvPr/>
          </p:nvSpPr>
          <p:spPr>
            <a:xfrm rot="5400000">
              <a:off x="4693042" y="-1066451"/>
              <a:ext cx="409723" cy="62123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TextBox 25"/>
            <p:cNvSpPr txBox="1"/>
            <p:nvPr/>
          </p:nvSpPr>
          <p:spPr>
            <a:xfrm>
              <a:off x="4627903" y="1311646"/>
              <a:ext cx="540000" cy="523220"/>
            </a:xfrm>
            <a:prstGeom prst="rect">
              <a:avLst/>
            </a:prstGeom>
            <a:noFill/>
          </p:spPr>
          <p:txBody>
            <a:bodyPr wrap="square" rtlCol="0">
              <a:spAutoFit/>
            </a:bodyPr>
            <a:lstStyle/>
            <a:p>
              <a:pPr algn="ctr"/>
              <a:r>
                <a:rPr lang="ko-KR" altLang="en-US" b="1" smtClean="0">
                  <a:solidFill>
                    <a:schemeClr val="tx1"/>
                  </a:solidFill>
                  <a:latin typeface="+mn-ea"/>
                  <a:ea typeface="+mn-ea"/>
                </a:rPr>
                <a:t>독</a:t>
              </a:r>
              <a:r>
                <a:rPr lang="ko-KR" altLang="en-US" b="1">
                  <a:solidFill>
                    <a:schemeClr val="tx1"/>
                  </a:solidFill>
                  <a:latin typeface="+mn-ea"/>
                  <a:ea typeface="+mn-ea"/>
                </a:rPr>
                <a:t>립</a:t>
              </a:r>
              <a:endParaRPr lang="en-US" altLang="ko-KR" b="1" dirty="0" smtClean="0">
                <a:solidFill>
                  <a:schemeClr val="tx1"/>
                </a:solidFill>
                <a:latin typeface="+mn-ea"/>
                <a:ea typeface="+mn-ea"/>
              </a:endParaRPr>
            </a:p>
            <a:p>
              <a:pPr algn="ctr"/>
              <a:r>
                <a:rPr lang="ko-KR" altLang="en-US" b="1" dirty="0" smtClean="0">
                  <a:solidFill>
                    <a:schemeClr val="tx1"/>
                  </a:solidFill>
                  <a:latin typeface="+mn-ea"/>
                  <a:ea typeface="+mn-ea"/>
                </a:rPr>
                <a:t>변수</a:t>
              </a:r>
              <a:endParaRPr lang="ko-KR" altLang="en-US" b="1" dirty="0">
                <a:solidFill>
                  <a:schemeClr val="tx1"/>
                </a:solidFill>
                <a:latin typeface="+mn-ea"/>
                <a:ea typeface="+mn-ea"/>
              </a:endParaRPr>
            </a:p>
          </p:txBody>
        </p:sp>
      </p:grpSp>
    </p:spTree>
    <p:extLst>
      <p:ext uri="{BB962C8B-B14F-4D97-AF65-F5344CB8AC3E}">
        <p14:creationId xmlns:p14="http://schemas.microsoft.com/office/powerpoint/2010/main" val="94159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직사각형 98"/>
          <p:cNvSpPr/>
          <p:nvPr/>
        </p:nvSpPr>
        <p:spPr>
          <a:xfrm>
            <a:off x="6117417" y="1668162"/>
            <a:ext cx="2924567" cy="499017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4.2 </a:t>
            </a:r>
            <a:r>
              <a:rPr lang="ko-KR" altLang="en-US" dirty="0" smtClean="0"/>
              <a:t>변수 정의</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4. </a:t>
            </a:r>
            <a:r>
              <a:rPr lang="ko-KR" altLang="en-US" sz="2000" dirty="0" smtClean="0"/>
              <a:t>자료 수집</a:t>
            </a:r>
            <a:endParaRPr lang="ko-KR" altLang="en-US" sz="2000" dirty="0"/>
          </a:p>
        </p:txBody>
      </p:sp>
      <p:graphicFrame>
        <p:nvGraphicFramePr>
          <p:cNvPr id="12" name="표 11"/>
          <p:cNvGraphicFramePr>
            <a:graphicFrameLocks noGrp="1"/>
          </p:cNvGraphicFramePr>
          <p:nvPr>
            <p:extLst>
              <p:ext uri="{D42A27DB-BD31-4B8C-83A1-F6EECF244321}">
                <p14:modId xmlns:p14="http://schemas.microsoft.com/office/powerpoint/2010/main" val="3908439841"/>
              </p:ext>
            </p:extLst>
          </p:nvPr>
        </p:nvGraphicFramePr>
        <p:xfrm>
          <a:off x="163934" y="1781540"/>
          <a:ext cx="5767308" cy="4572000"/>
        </p:xfrm>
        <a:graphic>
          <a:graphicData uri="http://schemas.openxmlformats.org/drawingml/2006/table">
            <a:tbl>
              <a:tblPr firstCol="1" bandCol="1">
                <a:tableStyleId>{F5AB1C69-6EDB-4FF4-983F-18BD219EF322}</a:tableStyleId>
              </a:tblPr>
              <a:tblGrid>
                <a:gridCol w="1016347"/>
                <a:gridCol w="4750961"/>
              </a:tblGrid>
              <a:tr h="173519">
                <a:tc>
                  <a:txBody>
                    <a:bodyPr/>
                    <a:lstStyle/>
                    <a:p>
                      <a:pPr algn="ctr" rtl="0" fontAlgn="ctr"/>
                      <a:r>
                        <a:rPr lang="ko-KR" altLang="en-US" sz="1400" u="none" strike="noStrike" dirty="0">
                          <a:effectLst/>
                        </a:rPr>
                        <a:t>개봉일</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en-US" altLang="ko-KR" sz="1400" dirty="0" smtClean="0">
                          <a:solidFill>
                            <a:schemeClr val="accent1"/>
                          </a:solidFill>
                        </a:rPr>
                        <a:t>2010</a:t>
                      </a:r>
                      <a:r>
                        <a:rPr lang="ko-KR" altLang="en-US" sz="1400" dirty="0" smtClean="0">
                          <a:solidFill>
                            <a:schemeClr val="accent1"/>
                          </a:solidFill>
                        </a:rPr>
                        <a:t>년 </a:t>
                      </a:r>
                      <a:r>
                        <a:rPr lang="en-US" altLang="ko-KR" sz="1400" dirty="0" smtClean="0">
                          <a:solidFill>
                            <a:schemeClr val="accent1"/>
                          </a:solidFill>
                        </a:rPr>
                        <a:t>~ 2019</a:t>
                      </a:r>
                      <a:r>
                        <a:rPr lang="ko-KR" altLang="en-US" sz="1400" dirty="0" smtClean="0">
                          <a:solidFill>
                            <a:schemeClr val="accent1"/>
                          </a:solidFill>
                        </a:rPr>
                        <a:t>년 </a:t>
                      </a:r>
                      <a:r>
                        <a:rPr lang="en-US" altLang="ko-KR" sz="1400" dirty="0" smtClean="0">
                          <a:solidFill>
                            <a:schemeClr val="accent1"/>
                          </a:solidFill>
                        </a:rPr>
                        <a:t>3</a:t>
                      </a:r>
                      <a:r>
                        <a:rPr lang="ko-KR" altLang="en-US" sz="1400" dirty="0" smtClean="0">
                          <a:solidFill>
                            <a:schemeClr val="accent1"/>
                          </a:solidFill>
                        </a:rPr>
                        <a:t>월까지 개봉한 영화의 개봉일</a:t>
                      </a:r>
                      <a:endParaRPr lang="ko-KR" altLang="en-US" sz="1400" dirty="0">
                        <a:solidFill>
                          <a:schemeClr val="accent1"/>
                        </a:solidFill>
                        <a:latin typeface="+mn-ea"/>
                        <a:ea typeface="+mn-ea"/>
                      </a:endParaRPr>
                    </a:p>
                  </a:txBody>
                  <a:tcPr/>
                </a:tc>
              </a:tr>
              <a:tr h="189936">
                <a:tc>
                  <a:txBody>
                    <a:bodyPr/>
                    <a:lstStyle/>
                    <a:p>
                      <a:pPr algn="ctr" rtl="0" fontAlgn="ctr"/>
                      <a:r>
                        <a:rPr lang="ko-KR" altLang="en-US" sz="1400" u="none" strike="noStrike" dirty="0">
                          <a:effectLst/>
                        </a:rPr>
                        <a:t>감독</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감독명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평균관객수 </a:t>
                      </a:r>
                      <a:r>
                        <a:rPr lang="en-US" altLang="ko-KR" sz="1400" dirty="0" smtClean="0">
                          <a:solidFill>
                            <a:schemeClr val="accent1"/>
                          </a:solidFill>
                        </a:rPr>
                        <a:t>458</a:t>
                      </a:r>
                      <a:r>
                        <a:rPr lang="ko-KR" altLang="en-US" sz="1400" dirty="0" smtClean="0">
                          <a:solidFill>
                            <a:schemeClr val="accent1"/>
                          </a:solidFill>
                        </a:rPr>
                        <a:t>명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상영시간</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상영 시간</a:t>
                      </a:r>
                      <a:r>
                        <a:rPr lang="en-US" altLang="ko-KR" sz="1400" dirty="0" smtClean="0">
                          <a:solidFill>
                            <a:schemeClr val="accent1"/>
                          </a:solidFill>
                        </a:rPr>
                        <a:t>(</a:t>
                      </a:r>
                      <a:r>
                        <a:rPr lang="ko-KR" altLang="en-US" sz="1400" dirty="0" smtClean="0">
                          <a:solidFill>
                            <a:schemeClr val="accent1"/>
                          </a:solidFill>
                        </a:rPr>
                        <a:t>단위 </a:t>
                      </a:r>
                      <a:r>
                        <a:rPr lang="en-US" altLang="ko-KR" sz="1400" dirty="0" smtClean="0">
                          <a:solidFill>
                            <a:schemeClr val="accent1"/>
                          </a:solidFill>
                        </a:rPr>
                        <a:t>: </a:t>
                      </a:r>
                      <a:r>
                        <a:rPr lang="ko-KR" altLang="en-US" sz="1400" dirty="0" smtClean="0">
                          <a:solidFill>
                            <a:schemeClr val="accent1"/>
                          </a:solidFill>
                        </a:rPr>
                        <a:t>분</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제작국가</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제작국가명</a:t>
                      </a:r>
                      <a:r>
                        <a:rPr lang="ko-KR" altLang="en-US" sz="1400" dirty="0" smtClean="0">
                          <a:solidFill>
                            <a:schemeClr val="accent1"/>
                          </a:solidFill>
                        </a:rPr>
                        <a:t>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24</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장르</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장르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관람등급</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관람등급</a:t>
                      </a:r>
                      <a:endParaRPr lang="ko-KR" altLang="ko-KR" sz="1400" dirty="0" smtClean="0">
                        <a:solidFill>
                          <a:schemeClr val="accent1"/>
                        </a:solidFill>
                        <a:latin typeface="+mn-ea"/>
                        <a:ea typeface="+mn-ea"/>
                      </a:endParaRPr>
                    </a:p>
                  </a:txBody>
                  <a:tcPr/>
                </a:tc>
              </a:tr>
              <a:tr h="189936">
                <a:tc>
                  <a:txBody>
                    <a:bodyPr/>
                    <a:lstStyle/>
                    <a:p>
                      <a:pPr algn="ctr" rtl="0" fontAlgn="ctr"/>
                      <a:r>
                        <a:rPr lang="ko-KR" altLang="en-US" sz="1400" u="none" strike="noStrike" dirty="0">
                          <a:effectLst/>
                        </a:rPr>
                        <a:t>배급사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배급사명 </a:t>
                      </a:r>
                      <a:r>
                        <a:rPr lang="en-US" altLang="ko-KR" sz="1400" dirty="0" smtClean="0">
                          <a:solidFill>
                            <a:schemeClr val="accent1"/>
                          </a:solidFill>
                        </a:rPr>
                        <a:t>(</a:t>
                      </a:r>
                      <a:r>
                        <a:rPr lang="ko-KR" altLang="en-US" sz="1400" dirty="0" smtClean="0">
                          <a:solidFill>
                            <a:schemeClr val="accent1"/>
                          </a:solidFill>
                        </a:rPr>
                        <a:t>회귀 시 상위 빈도수 </a:t>
                      </a:r>
                      <a:r>
                        <a:rPr lang="en-US" altLang="ko-KR" sz="1400" dirty="0" smtClean="0">
                          <a:solidFill>
                            <a:schemeClr val="accent1"/>
                          </a:solidFill>
                        </a:rPr>
                        <a:t>30</a:t>
                      </a:r>
                      <a:r>
                        <a:rPr lang="ko-KR" altLang="en-US" sz="1400" dirty="0" smtClean="0">
                          <a:solidFill>
                            <a:schemeClr val="accent1"/>
                          </a:solidFill>
                        </a:rPr>
                        <a:t>개 국가 외 기타 처리</a:t>
                      </a:r>
                      <a:r>
                        <a:rPr lang="en-US" altLang="ko-KR" sz="1400" dirty="0" smtClean="0">
                          <a:solidFill>
                            <a:schemeClr val="accent1"/>
                          </a:solidFill>
                        </a:rPr>
                        <a:t>)</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배우</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err="1" smtClean="0">
                          <a:solidFill>
                            <a:schemeClr val="accent1"/>
                          </a:solidFill>
                        </a:rPr>
                        <a:t>배우명</a:t>
                      </a:r>
                      <a:endParaRPr lang="en-US"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시리즈</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latinLnBrk="1"/>
                      <a:r>
                        <a:rPr lang="ko-KR" altLang="en-US" sz="1400" dirty="0" smtClean="0">
                          <a:solidFill>
                            <a:schemeClr val="accent1"/>
                          </a:solidFill>
                        </a:rPr>
                        <a:t>시리즈 영화 여부</a:t>
                      </a:r>
                      <a:endParaRPr lang="ko-KR" altLang="en-US" sz="1400" dirty="0">
                        <a:solidFill>
                          <a:schemeClr val="accent1"/>
                        </a:solidFill>
                        <a:latin typeface="+mn-ea"/>
                        <a:ea typeface="+mn-ea"/>
                      </a:endParaRPr>
                    </a:p>
                  </a:txBody>
                  <a:tcPr/>
                </a:tc>
              </a:tr>
              <a:tr h="173519">
                <a:tc>
                  <a:txBody>
                    <a:bodyPr/>
                    <a:lstStyle/>
                    <a:p>
                      <a:pPr algn="ctr" rtl="0" fontAlgn="ctr"/>
                      <a:r>
                        <a:rPr lang="ko-KR" altLang="en-US" sz="1400" u="none" strike="noStrike" dirty="0">
                          <a:effectLst/>
                        </a:rPr>
                        <a:t>줄거리</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줄거리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내용</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err="1">
                          <a:effectLst/>
                        </a:rPr>
                        <a:t>댓글</a:t>
                      </a:r>
                      <a:r>
                        <a:rPr lang="ko-KR" altLang="en-US" sz="1400" u="none" strike="noStrike" dirty="0">
                          <a:effectLst/>
                        </a:rPr>
                        <a:t> 개수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ko-KR" altLang="en-US" sz="1400" dirty="0" err="1" smtClean="0">
                          <a:solidFill>
                            <a:schemeClr val="accent1"/>
                          </a:solidFill>
                        </a:rPr>
                        <a:t>댓글</a:t>
                      </a:r>
                      <a:r>
                        <a:rPr lang="ko-KR" altLang="en-US" sz="1400" dirty="0" smtClean="0">
                          <a:solidFill>
                            <a:schemeClr val="accent1"/>
                          </a:solidFill>
                        </a:rPr>
                        <a:t> 총 개수</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원작도서</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원작도서 유무</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기대지수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전 </a:t>
                      </a:r>
                      <a:r>
                        <a:rPr lang="en-US" altLang="ko-KR" sz="1400" dirty="0" smtClean="0">
                          <a:solidFill>
                            <a:schemeClr val="accent1"/>
                          </a:solidFill>
                        </a:rPr>
                        <a:t>‘</a:t>
                      </a:r>
                      <a:r>
                        <a:rPr lang="ko-KR" altLang="en-US" sz="1400" dirty="0" err="1" smtClean="0">
                          <a:solidFill>
                            <a:schemeClr val="accent1"/>
                          </a:solidFill>
                        </a:rPr>
                        <a:t>보고싶어요</a:t>
                      </a:r>
                      <a:r>
                        <a:rPr lang="en-US" altLang="ko-KR" sz="1400" dirty="0" smtClean="0">
                          <a:solidFill>
                            <a:schemeClr val="accent1"/>
                          </a:solidFill>
                        </a:rPr>
                        <a:t>’ </a:t>
                      </a:r>
                      <a:r>
                        <a:rPr lang="ko-KR" altLang="en-US" sz="1400" dirty="0" smtClean="0">
                          <a:solidFill>
                            <a:schemeClr val="accent1"/>
                          </a:solidFill>
                        </a:rPr>
                        <a:t>버튼 클릭 총 개수 </a:t>
                      </a:r>
                      <a:endParaRPr lang="ko-KR" altLang="ko-KR" sz="1400" dirty="0" smtClean="0">
                        <a:solidFill>
                          <a:schemeClr val="accent1"/>
                        </a:solidFill>
                        <a:latin typeface="+mn-ea"/>
                        <a:ea typeface="+mn-ea"/>
                      </a:endParaRPr>
                    </a:p>
                  </a:txBody>
                  <a:tcPr/>
                </a:tc>
              </a:tr>
              <a:tr h="173519">
                <a:tc>
                  <a:txBody>
                    <a:bodyPr/>
                    <a:lstStyle/>
                    <a:p>
                      <a:pPr algn="ctr" rtl="0" fontAlgn="ctr"/>
                      <a:r>
                        <a:rPr lang="ko-KR" altLang="en-US" sz="1400" u="none" strike="noStrike" dirty="0">
                          <a:effectLst/>
                        </a:rPr>
                        <a:t>누적관객수</a:t>
                      </a:r>
                      <a:endParaRPr lang="ko-KR" altLang="en-US" sz="1400" b="1" i="0" u="none" strike="noStrike" dirty="0">
                        <a:solidFill>
                          <a:srgbClr val="000000"/>
                        </a:solidFill>
                        <a:effectLst/>
                        <a:latin typeface="+mn-ea"/>
                        <a:ea typeface="+mn-ea"/>
                      </a:endParaRPr>
                    </a:p>
                  </a:txBody>
                  <a:tcPr marL="9525" marR="9525" marT="9525" marB="0" anchor="ctr"/>
                </a:tc>
                <a:tc>
                  <a:txBody>
                    <a:bodyPr/>
                    <a:lstStyle/>
                    <a:p>
                      <a:pPr marL="0" marR="0" indent="0" algn="l"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sz="1400" dirty="0" smtClean="0">
                          <a:solidFill>
                            <a:schemeClr val="accent1"/>
                          </a:solidFill>
                        </a:rPr>
                        <a:t>개봉 기간 내 총 관객수</a:t>
                      </a:r>
                      <a:endParaRPr lang="ko-KR" altLang="ko-KR" sz="1400" dirty="0" smtClean="0">
                        <a:solidFill>
                          <a:schemeClr val="accent1"/>
                        </a:solidFill>
                        <a:latin typeface="+mn-ea"/>
                        <a:ea typeface="+mn-ea"/>
                      </a:endParaRPr>
                    </a:p>
                  </a:txBody>
                  <a:tcPr/>
                </a:tc>
              </a:tr>
            </a:tbl>
          </a:graphicData>
        </a:graphic>
      </p:graphicFrame>
      <p:graphicFrame>
        <p:nvGraphicFramePr>
          <p:cNvPr id="13" name="표 12"/>
          <p:cNvGraphicFramePr>
            <a:graphicFrameLocks noGrp="1"/>
          </p:cNvGraphicFramePr>
          <p:nvPr>
            <p:extLst>
              <p:ext uri="{D42A27DB-BD31-4B8C-83A1-F6EECF244321}">
                <p14:modId xmlns:p14="http://schemas.microsoft.com/office/powerpoint/2010/main" val="2546459370"/>
              </p:ext>
            </p:extLst>
          </p:nvPr>
        </p:nvGraphicFramePr>
        <p:xfrm>
          <a:off x="6314701" y="1781540"/>
          <a:ext cx="2664000" cy="1828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연도</a:t>
                      </a:r>
                      <a:endParaRPr lang="ko-KR" altLang="en-US" b="1" dirty="0">
                        <a:latin typeface="+mn-ea"/>
                        <a:ea typeface="+mn-ea"/>
                      </a:endParaRPr>
                    </a:p>
                  </a:txBody>
                  <a:tcPr/>
                </a:tc>
                <a:tc>
                  <a:txBody>
                    <a:bodyPr/>
                    <a:lstStyle/>
                    <a:p>
                      <a:pPr latinLnBrk="1"/>
                      <a:r>
                        <a:rPr lang="ko-KR" altLang="en-US" dirty="0" smtClean="0"/>
                        <a:t>연도</a:t>
                      </a:r>
                      <a:endParaRPr lang="ko-KR" altLang="en-US" dirty="0">
                        <a:solidFill>
                          <a:schemeClr val="accent1"/>
                        </a:solidFill>
                        <a:latin typeface="+mn-ea"/>
                        <a:ea typeface="+mn-ea"/>
                      </a:endParaRPr>
                    </a:p>
                  </a:txBody>
                  <a:tcPr/>
                </a:tc>
              </a:tr>
              <a:tr h="0">
                <a:tc>
                  <a:txBody>
                    <a:bodyPr/>
                    <a:lstStyle/>
                    <a:p>
                      <a:pPr algn="ctr" latinLnBrk="1"/>
                      <a:r>
                        <a:rPr lang="ko-KR" altLang="en-US" dirty="0" smtClean="0"/>
                        <a:t>월</a:t>
                      </a:r>
                      <a:endParaRPr lang="ko-KR" altLang="en-US" b="1" dirty="0">
                        <a:latin typeface="+mn-ea"/>
                        <a:ea typeface="+mn-ea"/>
                      </a:endParaRPr>
                    </a:p>
                  </a:txBody>
                  <a:tcPr/>
                </a:tc>
                <a:tc>
                  <a:txBody>
                    <a:bodyPr/>
                    <a:lstStyle/>
                    <a:p>
                      <a:pPr latinLnBrk="1"/>
                      <a:r>
                        <a:rPr lang="ko-KR" altLang="en-US" dirty="0" smtClean="0"/>
                        <a:t>월</a:t>
                      </a:r>
                      <a:endParaRPr lang="ko-KR" altLang="en-US" dirty="0">
                        <a:solidFill>
                          <a:schemeClr val="accent1"/>
                        </a:solidFill>
                        <a:latin typeface="+mn-ea"/>
                        <a:ea typeface="+mn-ea"/>
                      </a:endParaRPr>
                    </a:p>
                  </a:txBody>
                  <a:tcPr/>
                </a:tc>
              </a:tr>
              <a:tr h="0">
                <a:tc>
                  <a:txBody>
                    <a:bodyPr/>
                    <a:lstStyle/>
                    <a:p>
                      <a:pPr algn="ctr" latinLnBrk="1"/>
                      <a:r>
                        <a:rPr lang="ko-KR" altLang="en-US" dirty="0" smtClean="0"/>
                        <a:t>일</a:t>
                      </a:r>
                      <a:endParaRPr lang="ko-KR" altLang="en-US" b="1" dirty="0">
                        <a:latin typeface="+mn-ea"/>
                        <a:ea typeface="+mn-ea"/>
                      </a:endParaRPr>
                    </a:p>
                  </a:txBody>
                  <a:tcPr/>
                </a:tc>
                <a:tc>
                  <a:txBody>
                    <a:bodyPr/>
                    <a:lstStyle/>
                    <a:p>
                      <a:pPr latinLnBrk="1"/>
                      <a:r>
                        <a:rPr lang="ko-KR" altLang="en-US" dirty="0" smtClean="0"/>
                        <a:t>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요일</a:t>
                      </a:r>
                      <a:endParaRPr lang="ko-KR" altLang="en-US" b="1" dirty="0">
                        <a:latin typeface="+mn-ea"/>
                        <a:ea typeface="+mn-ea"/>
                      </a:endParaRPr>
                    </a:p>
                  </a:txBody>
                  <a:tcPr/>
                </a:tc>
                <a:tc>
                  <a:txBody>
                    <a:bodyPr/>
                    <a:lstStyle/>
                    <a:p>
                      <a:pPr latinLnBrk="1"/>
                      <a:r>
                        <a:rPr lang="ko-KR" altLang="en-US" dirty="0" err="1" smtClean="0"/>
                        <a:t>개봉일의</a:t>
                      </a:r>
                      <a:r>
                        <a:rPr lang="ko-KR" altLang="en-US" dirty="0" smtClean="0"/>
                        <a:t> 요일</a:t>
                      </a:r>
                      <a:endParaRPr lang="ko-KR" altLang="en-US" dirty="0">
                        <a:solidFill>
                          <a:schemeClr val="accent1"/>
                        </a:solidFill>
                        <a:latin typeface="+mn-ea"/>
                        <a:ea typeface="+mn-ea"/>
                      </a:endParaRPr>
                    </a:p>
                  </a:txBody>
                  <a:tcPr/>
                </a:tc>
              </a:tr>
              <a:tr h="0">
                <a:tc>
                  <a:txBody>
                    <a:bodyPr/>
                    <a:lstStyle/>
                    <a:p>
                      <a:pPr algn="ctr" latinLnBrk="1"/>
                      <a:r>
                        <a:rPr lang="ko-KR" altLang="en-US" dirty="0" smtClean="0"/>
                        <a:t>분기</a:t>
                      </a:r>
                      <a:endParaRPr lang="ko-KR" altLang="en-US" b="1" dirty="0">
                        <a:latin typeface="+mn-ea"/>
                        <a:ea typeface="+mn-ea"/>
                      </a:endParaRPr>
                    </a:p>
                  </a:txBody>
                  <a:tcPr/>
                </a:tc>
                <a:tc>
                  <a:txBody>
                    <a:bodyPr/>
                    <a:lstStyle/>
                    <a:p>
                      <a:pPr latinLnBrk="1"/>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r>
                        <a:rPr lang="ko-KR" altLang="en-US" dirty="0" smtClean="0">
                          <a:solidFill>
                            <a:schemeClr val="dk1"/>
                          </a:solidFill>
                          <a:latin typeface="+mn-lt"/>
                          <a:ea typeface="+mn-ea"/>
                        </a:rPr>
                        <a:t>연 </a:t>
                      </a:r>
                      <a:r>
                        <a:rPr lang="en-US" altLang="ko-KR" dirty="0" smtClean="0">
                          <a:solidFill>
                            <a:schemeClr val="dk1"/>
                          </a:solidFill>
                          <a:latin typeface="+mn-lt"/>
                          <a:ea typeface="+mn-ea"/>
                        </a:rPr>
                        <a:t>4</a:t>
                      </a:r>
                      <a:r>
                        <a:rPr lang="ko-KR" altLang="en-US" dirty="0" smtClean="0">
                          <a:solidFill>
                            <a:schemeClr val="dk1"/>
                          </a:solidFill>
                          <a:latin typeface="+mn-lt"/>
                          <a:ea typeface="+mn-ea"/>
                        </a:rPr>
                        <a:t>분기</a:t>
                      </a:r>
                      <a:r>
                        <a:rPr lang="en-US" altLang="ko-KR" dirty="0" smtClean="0">
                          <a:solidFill>
                            <a:schemeClr val="dk1"/>
                          </a:solidFill>
                          <a:latin typeface="+mn-lt"/>
                          <a:ea typeface="+mn-ea"/>
                        </a:rPr>
                        <a:t>)</a:t>
                      </a:r>
                      <a:endParaRPr lang="ko-KR" altLang="en-US" dirty="0">
                        <a:solidFill>
                          <a:schemeClr val="accent1"/>
                        </a:solidFill>
                        <a:latin typeface="+mn-ea"/>
                        <a:ea typeface="+mn-ea"/>
                      </a:endParaRPr>
                    </a:p>
                  </a:txBody>
                  <a:tcPr/>
                </a:tc>
              </a:tr>
              <a:tr h="0">
                <a:tc>
                  <a:txBody>
                    <a:bodyPr/>
                    <a:lstStyle/>
                    <a:p>
                      <a:pPr algn="ctr" latinLnBrk="1"/>
                      <a:r>
                        <a:rPr lang="ko-KR" altLang="en-US" dirty="0" smtClean="0"/>
                        <a:t>주차</a:t>
                      </a:r>
                      <a:endParaRPr lang="ko-KR" altLang="en-US" b="1" dirty="0">
                        <a:latin typeface="+mn-ea"/>
                        <a:ea typeface="+mn-ea"/>
                      </a:endParaRPr>
                    </a:p>
                  </a:txBody>
                  <a:tcPr/>
                </a:tc>
                <a:tc>
                  <a:txBody>
                    <a:bodyPr/>
                    <a:lstStyle/>
                    <a:p>
                      <a:pPr latinLnBrk="1"/>
                      <a:r>
                        <a:rPr lang="ko-KR" altLang="en-US" dirty="0" err="1" smtClean="0"/>
                        <a:t>주차수</a:t>
                      </a:r>
                      <a:r>
                        <a:rPr lang="en-US" altLang="ko-KR" dirty="0" smtClean="0"/>
                        <a:t>(</a:t>
                      </a:r>
                      <a:r>
                        <a:rPr lang="ko-KR" altLang="en-US" dirty="0" smtClean="0"/>
                        <a:t>연 </a:t>
                      </a:r>
                      <a:r>
                        <a:rPr lang="en-US" altLang="ko-KR" dirty="0" smtClean="0"/>
                        <a:t>53</a:t>
                      </a:r>
                      <a:r>
                        <a:rPr lang="ko-KR" altLang="en-US" dirty="0" smtClean="0"/>
                        <a:t>주차</a:t>
                      </a:r>
                      <a:r>
                        <a:rPr lang="en-US" altLang="ko-KR" dirty="0" smtClean="0"/>
                        <a:t>)</a:t>
                      </a:r>
                      <a:endParaRPr lang="ko-KR" altLang="en-US" dirty="0">
                        <a:solidFill>
                          <a:schemeClr val="accent1"/>
                        </a:solidFill>
                        <a:latin typeface="+mn-ea"/>
                        <a:ea typeface="+mn-ea"/>
                      </a:endParaRPr>
                    </a:p>
                  </a:txBody>
                  <a:tcPr/>
                </a:tc>
              </a:tr>
            </a:tbl>
          </a:graphicData>
        </a:graphic>
      </p:graphicFrame>
      <p:graphicFrame>
        <p:nvGraphicFramePr>
          <p:cNvPr id="15" name="표 14"/>
          <p:cNvGraphicFramePr>
            <a:graphicFrameLocks noGrp="1"/>
          </p:cNvGraphicFramePr>
          <p:nvPr>
            <p:extLst>
              <p:ext uri="{D42A27DB-BD31-4B8C-83A1-F6EECF244321}">
                <p14:modId xmlns:p14="http://schemas.microsoft.com/office/powerpoint/2010/main" val="363618138"/>
              </p:ext>
            </p:extLst>
          </p:nvPr>
        </p:nvGraphicFramePr>
        <p:xfrm>
          <a:off x="6314701" y="392288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주인공</a:t>
                      </a:r>
                      <a:endParaRPr lang="ko-KR" altLang="en-US" dirty="0">
                        <a:latin typeface="+mn-ea"/>
                        <a:ea typeface="+mn-ea"/>
                      </a:endParaRPr>
                    </a:p>
                  </a:txBody>
                  <a:tcPr/>
                </a:tc>
                <a:tc>
                  <a:txBody>
                    <a:bodyPr/>
                    <a:lstStyle/>
                    <a:p>
                      <a:pPr latinLnBrk="1"/>
                      <a:r>
                        <a:rPr lang="ko-KR" altLang="en-US" dirty="0" smtClean="0"/>
                        <a:t>선두에 있는 </a:t>
                      </a:r>
                      <a:r>
                        <a:rPr lang="ko-KR" altLang="en-US" dirty="0" err="1" smtClean="0"/>
                        <a:t>배우명</a:t>
                      </a:r>
                      <a:endParaRPr lang="ko-KR" altLang="en-US" dirty="0">
                        <a:solidFill>
                          <a:schemeClr val="accent1"/>
                        </a:solidFill>
                        <a:latin typeface="+mn-ea"/>
                        <a:ea typeface="+mn-ea"/>
                      </a:endParaRPr>
                    </a:p>
                  </a:txBody>
                  <a:tcPr/>
                </a:tc>
              </a:tr>
            </a:tbl>
          </a:graphicData>
        </a:graphic>
      </p:graphicFrame>
      <p:cxnSp>
        <p:nvCxnSpPr>
          <p:cNvPr id="98" name="직선 화살표 연결선 97"/>
          <p:cNvCxnSpPr/>
          <p:nvPr/>
        </p:nvCxnSpPr>
        <p:spPr>
          <a:xfrm>
            <a:off x="5941944" y="1927654"/>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21945" y="1260389"/>
            <a:ext cx="2920040" cy="340519"/>
          </a:xfrm>
          <a:prstGeom prst="roundRect">
            <a:avLst/>
          </a:prstGeom>
          <a:solidFill>
            <a:schemeClr val="tx1"/>
          </a:solidFill>
        </p:spPr>
        <p:txBody>
          <a:bodyPr wrap="square" rtlCol="0">
            <a:spAutoFit/>
          </a:bodyPr>
          <a:lstStyle/>
          <a:p>
            <a:pPr algn="ctr"/>
            <a:r>
              <a:rPr lang="ko-KR" altLang="en-US" b="1" dirty="0" smtClean="0">
                <a:solidFill>
                  <a:schemeClr val="bg1"/>
                </a:solidFill>
                <a:latin typeface="+mn-ea"/>
                <a:ea typeface="+mn-ea"/>
              </a:rPr>
              <a:t>파생변수</a:t>
            </a:r>
            <a:endParaRPr lang="ko-KR" altLang="en-US" b="1" dirty="0">
              <a:solidFill>
                <a:schemeClr val="bg1"/>
              </a:solidFill>
              <a:latin typeface="+mn-ea"/>
              <a:ea typeface="+mn-ea"/>
            </a:endParaRPr>
          </a:p>
        </p:txBody>
      </p:sp>
      <p:graphicFrame>
        <p:nvGraphicFramePr>
          <p:cNvPr id="38" name="표 37"/>
          <p:cNvGraphicFramePr>
            <a:graphicFrameLocks noGrp="1"/>
          </p:cNvGraphicFramePr>
          <p:nvPr>
            <p:extLst>
              <p:ext uri="{D42A27DB-BD31-4B8C-83A1-F6EECF244321}">
                <p14:modId xmlns:p14="http://schemas.microsoft.com/office/powerpoint/2010/main" val="1166959370"/>
              </p:ext>
            </p:extLst>
          </p:nvPr>
        </p:nvGraphicFramePr>
        <p:xfrm>
          <a:off x="6314701" y="4839723"/>
          <a:ext cx="2664000" cy="304800"/>
        </p:xfrm>
        <a:graphic>
          <a:graphicData uri="http://schemas.openxmlformats.org/drawingml/2006/table">
            <a:tbl>
              <a:tblPr firstCol="1" bandCol="1">
                <a:tableStyleId>{073A0DAA-6AF3-43AB-8588-CEC1D06C72B9}</a:tableStyleId>
              </a:tblPr>
              <a:tblGrid>
                <a:gridCol w="900000"/>
                <a:gridCol w="1764000"/>
              </a:tblGrid>
              <a:tr h="0">
                <a:tc>
                  <a:txBody>
                    <a:bodyPr/>
                    <a:lstStyle/>
                    <a:p>
                      <a:pPr algn="ctr" latinLnBrk="1"/>
                      <a:r>
                        <a:rPr lang="ko-KR" altLang="en-US" dirty="0" smtClean="0"/>
                        <a:t>감성점수</a:t>
                      </a:r>
                      <a:endParaRPr lang="ko-KR" altLang="en-US" dirty="0">
                        <a:latin typeface="+mn-ea"/>
                        <a:ea typeface="+mn-ea"/>
                      </a:endParaRPr>
                    </a:p>
                  </a:txBody>
                  <a:tcPr/>
                </a:tc>
                <a:tc>
                  <a:txBody>
                    <a:bodyPr/>
                    <a:lstStyle/>
                    <a:p>
                      <a:pPr latinLnBrk="1"/>
                      <a:r>
                        <a:rPr lang="ko-KR" altLang="en-US" dirty="0" smtClean="0"/>
                        <a:t>감정사전 분석 점수</a:t>
                      </a:r>
                      <a:endParaRPr lang="ko-KR" altLang="en-US" dirty="0">
                        <a:solidFill>
                          <a:schemeClr val="accent1"/>
                        </a:solidFill>
                        <a:latin typeface="+mn-ea"/>
                        <a:ea typeface="+mn-ea"/>
                      </a:endParaRPr>
                    </a:p>
                  </a:txBody>
                  <a:tcPr/>
                </a:tc>
              </a:tr>
            </a:tbl>
          </a:graphicData>
        </a:graphic>
      </p:graphicFrame>
      <p:cxnSp>
        <p:nvCxnSpPr>
          <p:cNvPr id="114" name="직선 화살표 연결선 113"/>
          <p:cNvCxnSpPr/>
          <p:nvPr/>
        </p:nvCxnSpPr>
        <p:spPr>
          <a:xfrm>
            <a:off x="5941944" y="499212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5933703" y="4075283"/>
            <a:ext cx="360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7483"/>
          <a:stretch/>
        </p:blipFill>
        <p:spPr bwMode="auto">
          <a:xfrm>
            <a:off x="612000" y="247134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개봉연도별 관객수 중앙값</a:t>
            </a:r>
            <a:endParaRPr lang="ko-KR" altLang="en-US" sz="1600" dirty="0">
              <a:latin typeface="+mn-ea"/>
              <a:ea typeface="+mn-ea"/>
            </a:endParaRPr>
          </a:p>
        </p:txBody>
      </p:sp>
      <p:sp>
        <p:nvSpPr>
          <p:cNvPr id="14" name="TextBox 13"/>
          <p:cNvSpPr txBox="1"/>
          <p:nvPr/>
        </p:nvSpPr>
        <p:spPr>
          <a:xfrm>
            <a:off x="526" y="1596601"/>
            <a:ext cx="2680888" cy="540000"/>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8" name="직사각형 7"/>
          <p:cNvSpPr/>
          <p:nvPr/>
        </p:nvSpPr>
        <p:spPr>
          <a:xfrm>
            <a:off x="1112109" y="2471346"/>
            <a:ext cx="1569305"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89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workspace\github_moviedata\3_데이터 분석 관련\발표 관련 그래프\분산분석\개봉일\개봉분기와 관객수.png"/>
          <p:cNvPicPr>
            <a:picLocks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135"/>
          <a:stretch/>
        </p:blipFill>
        <p:spPr bwMode="auto">
          <a:xfrm>
            <a:off x="612000" y="24713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개봉분기별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285104" y="2471351"/>
            <a:ext cx="1800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92899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rrowheads="1"/>
          </p:cNvPicPr>
          <p:nvPr/>
        </p:nvPicPr>
        <p:blipFill rotWithShape="1">
          <a:blip r:embed="rId3">
            <a:extLst>
              <a:ext uri="{28A0092B-C50C-407E-A947-70E740481C1C}">
                <a14:useLocalDpi xmlns:a14="http://schemas.microsoft.com/office/drawing/2010/main" val="0"/>
              </a:ext>
            </a:extLst>
          </a:blip>
          <a:srcRect t="6241"/>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개봉월별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1692876" y="2471351"/>
            <a:ext cx="1136821"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2702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ocuments\github_moviedata\3_데이터 분석 관련\발표 관련 그래프\분산분석\개봉일\개봉주차와 관객수.png"/>
          <p:cNvPicPr>
            <a:picLocks noChangeArrowheads="1"/>
          </p:cNvPicPr>
          <p:nvPr/>
        </p:nvPicPr>
        <p:blipFill rotWithShape="1">
          <a:blip r:embed="rId3">
            <a:extLst>
              <a:ext uri="{28A0092B-C50C-407E-A947-70E740481C1C}">
                <a14:useLocalDpi xmlns:a14="http://schemas.microsoft.com/office/drawing/2010/main" val="0"/>
              </a:ext>
            </a:extLst>
          </a:blip>
          <a:srcRect t="6647"/>
          <a:stretch/>
        </p:blipFill>
        <p:spPr bwMode="auto">
          <a:xfrm>
            <a:off x="612000" y="2458651"/>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개봉주차별</a:t>
            </a:r>
            <a:r>
              <a:rPr lang="ko-KR" altLang="en-US" sz="1600" dirty="0" smtClean="0">
                <a:latin typeface="+mn-ea"/>
                <a:ea typeface="+mn-ea"/>
              </a:rPr>
              <a:t> </a:t>
            </a:r>
            <a:r>
              <a:rPr lang="ko-KR" altLang="en-US" sz="1600" dirty="0" smtClean="0">
                <a:latin typeface="+mn-ea"/>
                <a:ea typeface="+mn-ea"/>
              </a:rPr>
              <a:t>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28023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workspace\github_moviedata\3_데이터 분석 관련\발표 관련 그래프\분산분석\개봉일\개봉일과 관객수.png"/>
          <p:cNvPicPr>
            <a:picLocks noChangeArrowheads="1"/>
          </p:cNvPicPr>
          <p:nvPr/>
        </p:nvPicPr>
        <p:blipFill rotWithShape="1">
          <a:blip r:embed="rId3">
            <a:extLst>
              <a:ext uri="{28A0092B-C50C-407E-A947-70E740481C1C}">
                <a14:useLocalDpi xmlns:a14="http://schemas.microsoft.com/office/drawing/2010/main" val="0"/>
              </a:ext>
            </a:extLst>
          </a:blip>
          <a:srcRect t="6403"/>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개봉일별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1348201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user\Documents\github_moviedata\3_데이터 분석 관련\발표 관련 그래프\분산분석\개봉일\개봉요일과 관객수.png"/>
          <p:cNvPicPr>
            <a:picLocks noChangeArrowheads="1"/>
          </p:cNvPicPr>
          <p:nvPr/>
        </p:nvPicPr>
        <p:blipFill rotWithShape="1">
          <a:blip r:embed="rId3">
            <a:extLst>
              <a:ext uri="{28A0092B-C50C-407E-A947-70E740481C1C}">
                <a14:useLocalDpi xmlns:a14="http://schemas.microsoft.com/office/drawing/2010/main" val="0"/>
              </a:ext>
            </a:extLst>
          </a:blip>
          <a:srcRect t="6258"/>
          <a:stretch/>
        </p:blipFill>
        <p:spPr bwMode="auto">
          <a:xfrm>
            <a:off x="612000" y="2476499"/>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개봉요일</a:t>
            </a:r>
            <a:r>
              <a:rPr lang="ko-KR" altLang="en-US" sz="1600" dirty="0" err="1">
                <a:latin typeface="+mn-ea"/>
                <a:ea typeface="+mn-ea"/>
              </a:rPr>
              <a:t>별</a:t>
            </a:r>
            <a:r>
              <a:rPr lang="ko-KR" altLang="en-US" sz="1600" dirty="0" smtClean="0">
                <a:latin typeface="+mn-ea"/>
                <a:ea typeface="+mn-ea"/>
              </a:rPr>
              <a:t> </a:t>
            </a:r>
            <a:r>
              <a:rPr lang="ko-KR" altLang="en-US" sz="1600" dirty="0" smtClean="0">
                <a:latin typeface="+mn-ea"/>
                <a:ea typeface="+mn-ea"/>
              </a:rPr>
              <a:t>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개봉시기</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
        <p:nvSpPr>
          <p:cNvPr id="10" name="직사각형 9"/>
          <p:cNvSpPr/>
          <p:nvPr/>
        </p:nvSpPr>
        <p:spPr>
          <a:xfrm>
            <a:off x="2286000" y="2471351"/>
            <a:ext cx="2063577"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3723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myworkspace\github_moviedata\3_데이터 분석 관련\발표 관련 그래프\분산분석\감독과 관객수.png"/>
          <p:cNvPicPr>
            <a:picLocks noChangeArrowheads="1"/>
          </p:cNvPicPr>
          <p:nvPr/>
        </p:nvPicPr>
        <p:blipFill rotWithShape="1">
          <a:blip r:embed="rId3">
            <a:extLst>
              <a:ext uri="{28A0092B-C50C-407E-A947-70E740481C1C}">
                <a14:useLocalDpi xmlns:a14="http://schemas.microsoft.com/office/drawing/2010/main" val="0"/>
              </a:ext>
            </a:extLst>
          </a:blip>
          <a:srcRect t="5251"/>
          <a:stretch/>
        </p:blipFill>
        <p:spPr bwMode="auto">
          <a:xfrm>
            <a:off x="612000" y="247134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감독별</a:t>
            </a:r>
            <a:r>
              <a:rPr lang="ko-KR" altLang="en-US" sz="1600" dirty="0" smtClean="0">
                <a:latin typeface="+mn-ea"/>
                <a:ea typeface="+mn-ea"/>
              </a:rPr>
              <a:t> 관객수 평균값 상위 </a:t>
            </a:r>
            <a:r>
              <a:rPr lang="en-US" altLang="ko-KR" sz="1600" dirty="0" smtClean="0">
                <a:latin typeface="+mn-ea"/>
                <a:ea typeface="+mn-ea"/>
              </a:rPr>
              <a:t>10</a:t>
            </a:r>
            <a:r>
              <a:rPr lang="ko-KR" altLang="en-US" sz="1600" dirty="0" smtClean="0">
                <a:latin typeface="+mn-ea"/>
                <a:ea typeface="+mn-ea"/>
              </a:rPr>
              <a:t>위</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903798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주인공 </a:t>
            </a:r>
            <a:r>
              <a:rPr lang="ko-KR" altLang="en-US" dirty="0" err="1" smtClean="0">
                <a:latin typeface="+mn-ea"/>
                <a:ea typeface="+mn-ea"/>
              </a:rPr>
              <a:t>배우별</a:t>
            </a:r>
            <a:r>
              <a:rPr lang="ko-KR" altLang="en-US" dirty="0" smtClean="0">
                <a:latin typeface="+mn-ea"/>
                <a:ea typeface="+mn-ea"/>
              </a:rPr>
              <a:t> 관객수 평균값 상위 </a:t>
            </a:r>
            <a:r>
              <a:rPr lang="en-US" altLang="ko-KR" dirty="0" smtClean="0">
                <a:latin typeface="+mn-ea"/>
                <a:ea typeface="+mn-ea"/>
              </a:rPr>
              <a:t>10</a:t>
            </a:r>
            <a:r>
              <a:rPr lang="ko-KR" altLang="en-US" dirty="0" smtClean="0">
                <a:latin typeface="+mn-ea"/>
                <a:ea typeface="+mn-ea"/>
              </a:rPr>
              <a:t>위</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1266" name="Picture 2" descr="D:\myworkspace\github_moviedata\3_데이터 분석 관련\발표 관련 그래프\분산분석\배우와 관객수.png"/>
          <p:cNvPicPr>
            <a:picLocks noChangeArrowheads="1"/>
          </p:cNvPicPr>
          <p:nvPr/>
        </p:nvPicPr>
        <p:blipFill rotWithShape="1">
          <a:blip r:embed="rId3">
            <a:extLst>
              <a:ext uri="{28A0092B-C50C-407E-A947-70E740481C1C}">
                <a14:useLocalDpi xmlns:a14="http://schemas.microsoft.com/office/drawing/2010/main" val="0"/>
              </a:ext>
            </a:extLst>
          </a:blip>
          <a:srcRect t="4723"/>
          <a:stretch/>
        </p:blipFill>
        <p:spPr bwMode="auto">
          <a:xfrm>
            <a:off x="612000" y="2461916"/>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788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65545" y="1000217"/>
            <a:ext cx="858719" cy="576000"/>
          </a:xfrm>
        </p:spPr>
        <p:txBody>
          <a:bodyPr anchor="ctr"/>
          <a:lstStyle/>
          <a:p>
            <a:r>
              <a:rPr lang="ko-KR" altLang="en-US" dirty="0" smtClean="0">
                <a:latin typeface="굴림체" pitchFamily="49" charset="-127"/>
                <a:ea typeface="굴림체" pitchFamily="49" charset="-127"/>
              </a:rPr>
              <a:t>목차</a:t>
            </a:r>
            <a:endParaRPr lang="ko-KR" altLang="en-US" dirty="0">
              <a:latin typeface="굴림체" pitchFamily="49" charset="-127"/>
              <a:ea typeface="굴림체" pitchFamily="49" charset="-127"/>
            </a:endParaRPr>
          </a:p>
        </p:txBody>
      </p:sp>
      <p:sp>
        <p:nvSpPr>
          <p:cNvPr id="5" name="텍스트 개체 틀 4"/>
          <p:cNvSpPr>
            <a:spLocks noGrp="1"/>
          </p:cNvSpPr>
          <p:nvPr>
            <p:ph type="body" idx="4294967295"/>
          </p:nvPr>
        </p:nvSpPr>
        <p:spPr>
          <a:xfrm>
            <a:off x="1899319" y="918913"/>
            <a:ext cx="6763418" cy="5542046"/>
          </a:xfrm>
        </p:spPr>
        <p:txBody>
          <a:bodyPr/>
          <a:lstStyle/>
          <a:p>
            <a:pPr marL="146050" indent="0">
              <a:lnSpc>
                <a:spcPct val="120000"/>
              </a:lnSpc>
              <a:buNone/>
            </a:pPr>
            <a:r>
              <a:rPr lang="en-US" altLang="ko-KR" sz="1600" b="1" dirty="0">
                <a:latin typeface="굴림체" pitchFamily="49" charset="-127"/>
                <a:ea typeface="굴림체" pitchFamily="49" charset="-127"/>
              </a:rPr>
              <a:t>1. </a:t>
            </a:r>
            <a:r>
              <a:rPr lang="ko-KR" altLang="en-US" sz="1600" b="1" dirty="0">
                <a:latin typeface="굴림체" pitchFamily="49" charset="-127"/>
                <a:ea typeface="굴림체" pitchFamily="49" charset="-127"/>
              </a:rPr>
              <a:t>서론</a:t>
            </a:r>
          </a:p>
          <a:p>
            <a:pPr marL="146050" indent="0">
              <a:lnSpc>
                <a:spcPct val="120000"/>
              </a:lnSpc>
              <a:buNone/>
            </a:pPr>
            <a:r>
              <a:rPr lang="en-US" altLang="ko-KR" dirty="0" smtClean="0">
                <a:latin typeface="굴림체" pitchFamily="49" charset="-127"/>
                <a:ea typeface="굴림체" pitchFamily="49" charset="-127"/>
              </a:rPr>
              <a:t>   1.1 </a:t>
            </a:r>
            <a:r>
              <a:rPr lang="ko-KR" altLang="en-US" dirty="0">
                <a:latin typeface="굴림체" pitchFamily="49" charset="-127"/>
                <a:ea typeface="굴림체" pitchFamily="49" charset="-127"/>
              </a:rPr>
              <a:t>연구의 배경 및 필요성</a:t>
            </a:r>
          </a:p>
          <a:p>
            <a:pPr marL="146050" indent="0">
              <a:lnSpc>
                <a:spcPct val="120000"/>
              </a:lnSpc>
              <a:buNone/>
            </a:pPr>
            <a:r>
              <a:rPr lang="en-US" altLang="ko-KR" dirty="0" smtClean="0">
                <a:latin typeface="굴림체" pitchFamily="49" charset="-127"/>
                <a:ea typeface="굴림체" pitchFamily="49" charset="-127"/>
              </a:rPr>
              <a:t>   1.2 </a:t>
            </a:r>
            <a:r>
              <a:rPr lang="ko-KR" altLang="en-US" dirty="0">
                <a:latin typeface="굴림체" pitchFamily="49" charset="-127"/>
                <a:ea typeface="굴림체" pitchFamily="49" charset="-127"/>
              </a:rPr>
              <a:t>연구의 목적</a:t>
            </a:r>
          </a:p>
          <a:p>
            <a:pPr marL="146050" indent="0">
              <a:lnSpc>
                <a:spcPct val="120000"/>
              </a:lnSpc>
              <a:buNone/>
            </a:pPr>
            <a:r>
              <a:rPr lang="en-US" altLang="ko-KR" dirty="0" smtClean="0">
                <a:latin typeface="굴림체" pitchFamily="49" charset="-127"/>
                <a:ea typeface="굴림체" pitchFamily="49" charset="-127"/>
              </a:rPr>
              <a:t>   1.3 </a:t>
            </a:r>
            <a:r>
              <a:rPr lang="ko-KR" altLang="en-US" dirty="0">
                <a:latin typeface="굴림체" pitchFamily="49" charset="-127"/>
                <a:ea typeface="굴림체" pitchFamily="49" charset="-127"/>
              </a:rPr>
              <a:t>연구 문제 및 가설</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2. </a:t>
            </a:r>
            <a:r>
              <a:rPr lang="ko-KR" altLang="en-US" sz="1600" b="1" dirty="0">
                <a:latin typeface="굴림체" pitchFamily="49" charset="-127"/>
                <a:ea typeface="굴림체" pitchFamily="49" charset="-127"/>
              </a:rPr>
              <a:t>이론적 배경 및 선행 연구</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3. </a:t>
            </a:r>
            <a:r>
              <a:rPr lang="ko-KR" altLang="en-US" sz="1600" b="1" dirty="0">
                <a:latin typeface="굴림체" pitchFamily="49" charset="-127"/>
                <a:ea typeface="굴림체" pitchFamily="49" charset="-127"/>
              </a:rPr>
              <a:t>연구 </a:t>
            </a:r>
            <a:r>
              <a:rPr lang="ko-KR" altLang="en-US" sz="1600" b="1" dirty="0" smtClean="0">
                <a:latin typeface="굴림체" pitchFamily="49" charset="-127"/>
                <a:ea typeface="굴림체" pitchFamily="49" charset="-127"/>
              </a:rPr>
              <a:t>절차</a:t>
            </a:r>
            <a:endParaRPr lang="en-US" altLang="ko-KR" sz="1600" b="1" dirty="0" smtClean="0">
              <a:latin typeface="굴림체" pitchFamily="49" charset="-127"/>
              <a:ea typeface="굴림체" pitchFamily="49" charset="-127"/>
            </a:endParaRP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4. </a:t>
            </a:r>
            <a:r>
              <a:rPr lang="ko-KR" altLang="en-US" sz="1600" b="1" dirty="0">
                <a:latin typeface="굴림체" pitchFamily="49" charset="-127"/>
                <a:ea typeface="굴림체" pitchFamily="49" charset="-127"/>
              </a:rPr>
              <a:t>자료 수집</a:t>
            </a:r>
          </a:p>
          <a:p>
            <a:pPr marL="146050" indent="0">
              <a:lnSpc>
                <a:spcPct val="120000"/>
              </a:lnSpc>
              <a:buNone/>
            </a:pPr>
            <a:r>
              <a:rPr lang="en-US" altLang="ko-KR" dirty="0" smtClean="0">
                <a:latin typeface="굴림체" pitchFamily="49" charset="-127"/>
                <a:ea typeface="굴림체" pitchFamily="49" charset="-127"/>
              </a:rPr>
              <a:t>   4.1 </a:t>
            </a:r>
            <a:r>
              <a:rPr lang="ko-KR" altLang="en-US" dirty="0">
                <a:latin typeface="굴림체" pitchFamily="49" charset="-127"/>
                <a:ea typeface="굴림체" pitchFamily="49" charset="-127"/>
              </a:rPr>
              <a:t>출처 및 변수 종류</a:t>
            </a:r>
          </a:p>
          <a:p>
            <a:pPr marL="146050" indent="0">
              <a:lnSpc>
                <a:spcPct val="120000"/>
              </a:lnSpc>
              <a:buNone/>
            </a:pPr>
            <a:r>
              <a:rPr lang="en-US" altLang="ko-KR" dirty="0" smtClean="0">
                <a:latin typeface="굴림체" pitchFamily="49" charset="-127"/>
                <a:ea typeface="굴림체" pitchFamily="49" charset="-127"/>
              </a:rPr>
              <a:t>   4.2 </a:t>
            </a:r>
            <a:r>
              <a:rPr lang="ko-KR" altLang="en-US" dirty="0">
                <a:latin typeface="굴림체" pitchFamily="49" charset="-127"/>
                <a:ea typeface="굴림체" pitchFamily="49" charset="-127"/>
              </a:rPr>
              <a:t>변수 정의</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5. </a:t>
            </a:r>
            <a:r>
              <a:rPr lang="ko-KR" altLang="en-US" sz="1600" b="1" dirty="0">
                <a:latin typeface="굴림체" pitchFamily="49" charset="-127"/>
                <a:ea typeface="굴림체" pitchFamily="49" charset="-127"/>
              </a:rPr>
              <a:t>연구 결과</a:t>
            </a:r>
          </a:p>
          <a:p>
            <a:pPr marL="146050" indent="0">
              <a:lnSpc>
                <a:spcPct val="120000"/>
              </a:lnSpc>
              <a:buNone/>
            </a:pPr>
            <a:r>
              <a:rPr lang="en-US" altLang="ko-KR" dirty="0" smtClean="0">
                <a:latin typeface="굴림체" pitchFamily="49" charset="-127"/>
                <a:ea typeface="굴림체" pitchFamily="49" charset="-127"/>
              </a:rPr>
              <a:t>   5.1 </a:t>
            </a:r>
            <a:r>
              <a:rPr lang="ko-KR" altLang="en-US" dirty="0">
                <a:latin typeface="굴림체" pitchFamily="49" charset="-127"/>
                <a:ea typeface="굴림체" pitchFamily="49" charset="-127"/>
              </a:rPr>
              <a:t>분석 결과</a:t>
            </a:r>
          </a:p>
          <a:p>
            <a:pPr marL="146050" indent="0">
              <a:lnSpc>
                <a:spcPct val="120000"/>
              </a:lnSpc>
              <a:buNone/>
            </a:pPr>
            <a:r>
              <a:rPr lang="en-US" altLang="ko-KR" dirty="0" smtClean="0">
                <a:latin typeface="굴림체" pitchFamily="49" charset="-127"/>
                <a:ea typeface="굴림체" pitchFamily="49" charset="-127"/>
              </a:rPr>
              <a:t>   5.2 </a:t>
            </a:r>
            <a:r>
              <a:rPr lang="ko-KR" altLang="en-US" dirty="0">
                <a:latin typeface="굴림체" pitchFamily="49" charset="-127"/>
                <a:ea typeface="굴림체" pitchFamily="49" charset="-127"/>
              </a:rPr>
              <a:t>회귀 결과 </a:t>
            </a:r>
          </a:p>
          <a:p>
            <a:pPr marL="146050" indent="0">
              <a:lnSpc>
                <a:spcPct val="120000"/>
              </a:lnSpc>
              <a:buNone/>
            </a:pPr>
            <a:r>
              <a:rPr lang="en-US" altLang="ko-KR" dirty="0" smtClean="0">
                <a:latin typeface="굴림체" pitchFamily="49" charset="-127"/>
                <a:ea typeface="굴림체" pitchFamily="49" charset="-127"/>
              </a:rPr>
              <a:t>   5.3 </a:t>
            </a:r>
            <a:r>
              <a:rPr lang="ko-KR" altLang="en-US" dirty="0">
                <a:latin typeface="굴림체" pitchFamily="49" charset="-127"/>
                <a:ea typeface="굴림체" pitchFamily="49" charset="-127"/>
              </a:rPr>
              <a:t>예측 결과</a:t>
            </a:r>
          </a:p>
          <a:p>
            <a:pPr marL="146050" indent="0">
              <a:lnSpc>
                <a:spcPct val="120000"/>
              </a:lnSpc>
              <a:buNone/>
            </a:pPr>
            <a:endParaRPr lang="ko-KR" altLang="en-US" sz="800" dirty="0">
              <a:latin typeface="굴림체" pitchFamily="49" charset="-127"/>
              <a:ea typeface="굴림체" pitchFamily="49" charset="-127"/>
            </a:endParaRPr>
          </a:p>
          <a:p>
            <a:pPr marL="146050" indent="0">
              <a:lnSpc>
                <a:spcPct val="120000"/>
              </a:lnSpc>
              <a:buNone/>
            </a:pPr>
            <a:r>
              <a:rPr lang="en-US" altLang="ko-KR" sz="1600" b="1" dirty="0">
                <a:latin typeface="굴림체" pitchFamily="49" charset="-127"/>
                <a:ea typeface="굴림체" pitchFamily="49" charset="-127"/>
              </a:rPr>
              <a:t>6. </a:t>
            </a:r>
            <a:r>
              <a:rPr lang="ko-KR" altLang="en-US" sz="1600" b="1" dirty="0">
                <a:latin typeface="굴림체" pitchFamily="49" charset="-127"/>
                <a:ea typeface="굴림체" pitchFamily="49" charset="-127"/>
              </a:rPr>
              <a:t>결론 및 한계점</a:t>
            </a:r>
          </a:p>
          <a:p>
            <a:pPr marL="146050" indent="0">
              <a:lnSpc>
                <a:spcPct val="120000"/>
              </a:lnSpc>
              <a:buNone/>
            </a:pPr>
            <a:r>
              <a:rPr lang="en-US" altLang="ko-KR" dirty="0" smtClean="0">
                <a:latin typeface="굴림체" pitchFamily="49" charset="-127"/>
                <a:ea typeface="굴림체" pitchFamily="49" charset="-127"/>
              </a:rPr>
              <a:t>   6.1 </a:t>
            </a:r>
            <a:r>
              <a:rPr lang="ko-KR" altLang="en-US" dirty="0">
                <a:latin typeface="굴림체" pitchFamily="49" charset="-127"/>
                <a:ea typeface="굴림체" pitchFamily="49" charset="-127"/>
              </a:rPr>
              <a:t>연구의 시사점과 제언 </a:t>
            </a:r>
          </a:p>
          <a:p>
            <a:pPr marL="146050" indent="0">
              <a:lnSpc>
                <a:spcPct val="120000"/>
              </a:lnSpc>
              <a:buNone/>
            </a:pPr>
            <a:r>
              <a:rPr lang="en-US" altLang="ko-KR" dirty="0" smtClean="0">
                <a:latin typeface="굴림체" pitchFamily="49" charset="-127"/>
                <a:ea typeface="굴림체" pitchFamily="49" charset="-127"/>
              </a:rPr>
              <a:t>   6.2 </a:t>
            </a:r>
            <a:r>
              <a:rPr lang="ko-KR" altLang="en-US" dirty="0">
                <a:latin typeface="굴림체" pitchFamily="49" charset="-127"/>
                <a:ea typeface="굴림체" pitchFamily="49" charset="-127"/>
              </a:rPr>
              <a:t>연구의 한계점</a:t>
            </a:r>
          </a:p>
          <a:p>
            <a:pPr marL="146050" indent="0">
              <a:lnSpc>
                <a:spcPct val="120000"/>
              </a:lnSpc>
              <a:buNone/>
            </a:pPr>
            <a:endParaRPr lang="ko-KR" altLang="en-US" dirty="0">
              <a:latin typeface="굴림체" pitchFamily="49" charset="-127"/>
              <a:ea typeface="굴림체" pitchFamily="49" charset="-127"/>
            </a:endParaRPr>
          </a:p>
          <a:p>
            <a:pPr marL="146050" indent="0">
              <a:lnSpc>
                <a:spcPct val="120000"/>
              </a:lnSpc>
              <a:buNone/>
            </a:pPr>
            <a:r>
              <a:rPr lang="en-US" altLang="ko-KR" dirty="0">
                <a:latin typeface="굴림체" pitchFamily="49" charset="-127"/>
                <a:ea typeface="굴림체" pitchFamily="49" charset="-127"/>
              </a:rPr>
              <a:t>&lt;</a:t>
            </a:r>
            <a:r>
              <a:rPr lang="ko-KR" altLang="en-US" dirty="0">
                <a:latin typeface="굴림체" pitchFamily="49" charset="-127"/>
                <a:ea typeface="굴림체" pitchFamily="49" charset="-127"/>
              </a:rPr>
              <a:t>참고문헌</a:t>
            </a:r>
            <a:r>
              <a:rPr lang="en-US" altLang="ko-KR" dirty="0" smtClean="0">
                <a:latin typeface="굴림체" pitchFamily="49" charset="-127"/>
                <a:ea typeface="굴림체" pitchFamily="49" charset="-127"/>
              </a:rPr>
              <a:t>&gt;</a:t>
            </a:r>
            <a:endParaRPr lang="en-US" altLang="ko-KR" dirty="0">
              <a:latin typeface="굴림체" pitchFamily="49" charset="-127"/>
              <a:ea typeface="굴림체" pitchFamily="49" charset="-127"/>
            </a:endParaRPr>
          </a:p>
        </p:txBody>
      </p:sp>
    </p:spTree>
    <p:extLst>
      <p:ext uri="{BB962C8B-B14F-4D97-AF65-F5344CB8AC3E}">
        <p14:creationId xmlns:p14="http://schemas.microsoft.com/office/powerpoint/2010/main" val="299648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제작국가별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2290" name="Picture 2" descr="D:\myworkspace\github_moviedata\3_데이터 분석 관련\발표 관련 그래프\분산분석\제작국가와 관객수.png"/>
          <p:cNvPicPr>
            <a:picLocks noChangeArrowheads="1"/>
          </p:cNvPicPr>
          <p:nvPr/>
        </p:nvPicPr>
        <p:blipFill rotWithShape="1">
          <a:blip r:embed="rId3">
            <a:extLst>
              <a:ext uri="{28A0092B-C50C-407E-A947-70E740481C1C}">
                <a14:useLocalDpi xmlns:a14="http://schemas.microsoft.com/office/drawing/2010/main" val="0"/>
              </a:ext>
            </a:extLst>
          </a:blip>
          <a:srcRect t="4791"/>
          <a:stretch/>
        </p:blipFill>
        <p:spPr bwMode="auto">
          <a:xfrm>
            <a:off x="612000" y="2458996"/>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722973" cy="61783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9897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영화 개수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4" name="Picture 2" descr="D:\myworkspace\github_moviedata\3_데이터 분석 관련\발표 관련 그래프\분산분석\장르에 따른 영화개수 .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000" y="2447565"/>
            <a:ext cx="540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751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장르별 </a:t>
            </a:r>
            <a:r>
              <a:rPr lang="en-US" altLang="ko-KR" sz="1600" dirty="0" smtClean="0">
                <a:latin typeface="+mn-ea"/>
                <a:ea typeface="+mn-ea"/>
              </a:rPr>
              <a:t>log(</a:t>
            </a:r>
            <a:r>
              <a:rPr lang="ko-KR" altLang="en-US" sz="1600" dirty="0" smtClean="0">
                <a:latin typeface="+mn-ea"/>
                <a:ea typeface="+mn-ea"/>
              </a:rPr>
              <a:t>관객수</a:t>
            </a:r>
            <a:r>
              <a:rPr lang="en-US" altLang="ko-KR" sz="1600" dirty="0" smtClean="0">
                <a:latin typeface="+mn-ea"/>
                <a:ea typeface="+mn-ea"/>
              </a:rPr>
              <a:t>)</a:t>
            </a:r>
            <a:r>
              <a:rPr lang="ko-KR" altLang="en-US" sz="1600" dirty="0" smtClean="0">
                <a:latin typeface="+mn-ea"/>
                <a:ea typeface="+mn-ea"/>
              </a:rPr>
              <a:t>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3315" name="Picture 3" descr="D:\myworkspace\github_moviedata\3_데이터 분석 관련\발표 관련 그래프\분산분석\장르와 관객수.png"/>
          <p:cNvPicPr>
            <a:picLocks noChangeArrowheads="1"/>
          </p:cNvPicPr>
          <p:nvPr/>
        </p:nvPicPr>
        <p:blipFill rotWithShape="1">
          <a:blip r:embed="rId3">
            <a:extLst>
              <a:ext uri="{28A0092B-C50C-407E-A947-70E740481C1C}">
                <a14:useLocalDpi xmlns:a14="http://schemas.microsoft.com/office/drawing/2010/main" val="0"/>
              </a:ext>
            </a:extLst>
          </a:blip>
          <a:srcRect t="4479"/>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710514" y="2446639"/>
            <a:ext cx="7722973" cy="617837"/>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759299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관람등급별</a:t>
            </a:r>
            <a:r>
              <a:rPr lang="en-US" altLang="ko-KR" sz="1600" dirty="0">
                <a:latin typeface="+mn-ea"/>
                <a:ea typeface="+mn-ea"/>
              </a:rPr>
              <a:t> </a:t>
            </a:r>
            <a:r>
              <a:rPr lang="ko-KR" altLang="en-US" sz="1600" dirty="0" smtClean="0">
                <a:latin typeface="+mn-ea"/>
                <a:ea typeface="+mn-ea"/>
              </a:rPr>
              <a:t>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4338" name="Picture 2" descr="D:\myworkspace\github_moviedata\3_데이터 분석 관련\발표 관련 그래프\분산분석\관람등급과 관객수.png"/>
          <p:cNvPicPr>
            <a:picLocks noChangeArrowheads="1"/>
          </p:cNvPicPr>
          <p:nvPr/>
        </p:nvPicPr>
        <p:blipFill rotWithShape="1">
          <a:blip r:embed="rId3">
            <a:extLst>
              <a:ext uri="{28A0092B-C50C-407E-A947-70E740481C1C}">
                <a14:useLocalDpi xmlns:a14="http://schemas.microsoft.com/office/drawing/2010/main" val="0"/>
              </a:ext>
            </a:extLst>
          </a:blip>
          <a:srcRect t="9535"/>
          <a:stretch/>
        </p:blipFill>
        <p:spPr bwMode="auto">
          <a:xfrm>
            <a:off x="612000" y="2471348"/>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742292" y="2471351"/>
            <a:ext cx="1692000"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546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ea typeface="+mn-ea"/>
              </a:rPr>
              <a:t>  빈도수 상위 </a:t>
            </a:r>
            <a:r>
              <a:rPr lang="en-US" altLang="ko-KR" dirty="0" smtClean="0">
                <a:latin typeface="+mn-ea"/>
                <a:ea typeface="+mn-ea"/>
              </a:rPr>
              <a:t>10</a:t>
            </a:r>
            <a:r>
              <a:rPr lang="ko-KR" altLang="en-US" dirty="0" smtClean="0">
                <a:latin typeface="+mn-ea"/>
                <a:ea typeface="+mn-ea"/>
              </a:rPr>
              <a:t>위 배급사의 관객수 중앙값</a:t>
            </a:r>
            <a:endParaRPr lang="ko-KR" altLang="en-US"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5362" name="Picture 2" descr="D:\myworkspace\github_moviedata\3_데이터 분석 관련\발표 관련 그래프\분산분석\배급사와 관객수.png"/>
          <p:cNvPicPr>
            <a:picLocks noChangeArrowheads="1"/>
          </p:cNvPicPr>
          <p:nvPr/>
        </p:nvPicPr>
        <p:blipFill rotWithShape="1">
          <a:blip r:embed="rId3">
            <a:extLst>
              <a:ext uri="{28A0092B-C50C-407E-A947-70E740481C1C}">
                <a14:useLocalDpi xmlns:a14="http://schemas.microsoft.com/office/drawing/2010/main" val="0"/>
              </a:ext>
            </a:extLst>
          </a:blip>
          <a:srcRect t="6449"/>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10514" y="2446639"/>
            <a:ext cx="7722973" cy="457199"/>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7081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ea typeface="+mn-ea"/>
              </a:rPr>
              <a:t>상영시간별</a:t>
            </a:r>
            <a:r>
              <a:rPr lang="ko-KR" altLang="en-US" sz="1600" dirty="0" smtClean="0">
                <a:latin typeface="+mn-ea"/>
                <a:ea typeface="+mn-ea"/>
              </a:rPr>
              <a:t>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6386" name="Picture 2" descr="D:\myworkspace\github_moviedata\3_데이터 분석 관련\발표 관련 그래프\분산분석\상영시간에 따른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00" y="2468776"/>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6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시리즈작품 유</a:t>
            </a:r>
            <a:r>
              <a:rPr lang="en-US" altLang="ko-KR" sz="1600" dirty="0" smtClean="0">
                <a:latin typeface="+mn-ea"/>
                <a:ea typeface="+mn-ea"/>
              </a:rPr>
              <a:t>/</a:t>
            </a:r>
            <a:r>
              <a:rPr lang="ko-KR" altLang="en-US" sz="1600" dirty="0" err="1" smtClean="0">
                <a:latin typeface="+mn-ea"/>
                <a:ea typeface="+mn-ea"/>
              </a:rPr>
              <a:t>무별</a:t>
            </a:r>
            <a:r>
              <a:rPr lang="ko-KR" altLang="en-US" sz="1600" dirty="0" smtClean="0">
                <a:latin typeface="+mn-ea"/>
                <a:ea typeface="+mn-ea"/>
              </a:rPr>
              <a:t> 관객수 중앙값</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7410" name="Picture 2" descr="D:\myworkspace\github_moviedata\3_데이터 분석 관련\발표 관련 그래프\분산분석\시리즈작품과 관객수.png"/>
          <p:cNvPicPr>
            <a:picLocks noChangeArrowheads="1"/>
          </p:cNvPicPr>
          <p:nvPr/>
        </p:nvPicPr>
        <p:blipFill rotWithShape="1">
          <a:blip r:embed="rId3">
            <a:extLst>
              <a:ext uri="{28A0092B-C50C-407E-A947-70E740481C1C}">
                <a14:useLocalDpi xmlns:a14="http://schemas.microsoft.com/office/drawing/2010/main" val="0"/>
              </a:ext>
            </a:extLst>
          </a:blip>
          <a:srcRect t="9129"/>
          <a:stretch/>
        </p:blipFill>
        <p:spPr bwMode="auto">
          <a:xfrm>
            <a:off x="612000" y="245899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1154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원작도서 </a:t>
            </a:r>
            <a:r>
              <a:rPr lang="ko-KR" altLang="en-US" sz="1600" dirty="0">
                <a:latin typeface="+mn-ea"/>
                <a:ea typeface="+mn-ea"/>
              </a:rPr>
              <a:t>유</a:t>
            </a:r>
            <a:r>
              <a:rPr lang="en-US" altLang="ko-KR" sz="1600" dirty="0">
                <a:latin typeface="+mn-ea"/>
                <a:ea typeface="+mn-ea"/>
              </a:rPr>
              <a:t>/</a:t>
            </a:r>
            <a:r>
              <a:rPr lang="ko-KR" altLang="en-US" sz="1600" dirty="0" err="1">
                <a:latin typeface="+mn-ea"/>
                <a:ea typeface="+mn-ea"/>
              </a:rPr>
              <a:t>무별</a:t>
            </a:r>
            <a:r>
              <a:rPr lang="ko-KR" altLang="en-US" sz="1600" dirty="0">
                <a:latin typeface="+mn-ea"/>
                <a:ea typeface="+mn-ea"/>
              </a:rPr>
              <a:t> 관객수 중앙값</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8434" name="Picture 2" descr="D:\myworkspace\github_moviedata\3_데이터 분석 관련\발표 관련 그래프\분산분석\원작도서와 관객수.png"/>
          <p:cNvPicPr>
            <a:picLocks noChangeArrowheads="1"/>
          </p:cNvPicPr>
          <p:nvPr/>
        </p:nvPicPr>
        <p:blipFill rotWithShape="1">
          <a:blip r:embed="rId3">
            <a:extLst>
              <a:ext uri="{28A0092B-C50C-407E-A947-70E740481C1C}">
                <a14:useLocalDpi xmlns:a14="http://schemas.microsoft.com/office/drawing/2010/main" val="0"/>
              </a:ext>
            </a:extLst>
          </a:blip>
          <a:srcRect t="7939"/>
          <a:stretch/>
        </p:blipFill>
        <p:spPr bwMode="auto">
          <a:xfrm>
            <a:off x="612000" y="2459925"/>
            <a:ext cx="7920000" cy="3960000"/>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5140467" y="2471351"/>
            <a:ext cx="2940852" cy="3888000"/>
          </a:xfrm>
          <a:prstGeom prst="rect">
            <a:avLst/>
          </a:prstGeom>
          <a:noFill/>
          <a:ln w="28575">
            <a:solidFill>
              <a:schemeClr val="accent3"/>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91774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ea typeface="+mn-ea"/>
              </a:rPr>
              <a:t>예산에 따른 관객수</a:t>
            </a:r>
            <a:endParaRPr lang="ko-KR" altLang="en-US" sz="1600" dirty="0">
              <a:latin typeface="+mn-ea"/>
              <a:ea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영화특성</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3554" name="Picture 2" descr="D:\myworkspace\github_moviedata\3_데이터 분석 관련\발표 관련 그래프\분산분석\예산과 관객수.png"/>
          <p:cNvPicPr>
            <a:picLocks noChangeArrowheads="1"/>
          </p:cNvPicPr>
          <p:nvPr/>
        </p:nvPicPr>
        <p:blipFill rotWithShape="1">
          <a:blip r:embed="rId3">
            <a:extLst>
              <a:ext uri="{28A0092B-C50C-407E-A947-70E740481C1C}">
                <a14:useLocalDpi xmlns:a14="http://schemas.microsoft.com/office/drawing/2010/main" val="0"/>
              </a:ext>
            </a:extLst>
          </a:blip>
          <a:srcRect t="5518"/>
          <a:stretch/>
        </p:blipFill>
        <p:spPr bwMode="auto">
          <a:xfrm>
            <a:off x="612000" y="2471352"/>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498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a:t>
            </a:r>
            <a:r>
              <a:rPr lang="ko-KR" altLang="en-US" sz="1600" dirty="0" err="1" smtClean="0">
                <a:latin typeface="+mn-ea"/>
              </a:rPr>
              <a:t>댓글</a:t>
            </a:r>
            <a:r>
              <a:rPr lang="ko-KR" altLang="en-US" sz="1600" dirty="0" smtClean="0">
                <a:latin typeface="+mn-ea"/>
              </a:rPr>
              <a:t> 개수에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19458" name="Picture 2" descr="D:\myworkspace\github_moviedata\3_데이터 분석 관련\발표 관련 그래프\분산분석\개봉 전 반응\네이버 댓글과 관객수.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459" name="Picture 3" descr="D:\myworkspace\github_moviedata\3_데이터 분석 관련\발표 관련 그래프\분산분석\개봉 전 반응\네이버 댓글과 관객수(로그).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59" y="2496070"/>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오른쪽 화살표 3"/>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err="1" smtClean="0">
                <a:latin typeface="+mn-ea"/>
              </a:rPr>
              <a:t>댓글</a:t>
            </a:r>
            <a:r>
              <a:rPr lang="ko-KR" altLang="en-US" sz="1100" b="1" dirty="0" smtClean="0">
                <a:latin typeface="+mn-ea"/>
              </a:rPr>
              <a:t> 개수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2209387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0" y="1756607"/>
            <a:ext cx="7758981" cy="3573379"/>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692509" y="5515160"/>
            <a:ext cx="7758981" cy="548756"/>
          </a:xfrm>
          <a:prstGeom prst="roundRect">
            <a:avLst/>
          </a:prstGeom>
          <a:solidFill>
            <a:schemeClr val="accent3"/>
          </a:solidFill>
          <a:ln w="38100">
            <a:solidFill>
              <a:schemeClr val="accent3"/>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한국 영화의 국제적 위상 확대 </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779505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a:latin typeface="+mn-ea"/>
              </a:rPr>
              <a:t>개봉 전 </a:t>
            </a:r>
            <a:r>
              <a:rPr lang="ko-KR" altLang="en-US" sz="1600" dirty="0" smtClean="0">
                <a:latin typeface="+mn-ea"/>
              </a:rPr>
              <a:t>기대지수에 따른 </a:t>
            </a:r>
            <a:r>
              <a:rPr lang="ko-KR" altLang="en-US" sz="1600" dirty="0">
                <a:latin typeface="+mn-ea"/>
              </a:rPr>
              <a:t>관객수</a:t>
            </a: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0482" name="Picture 2" descr="D:\myworkspace\github_moviedata\3_데이터 분석 관련\발표 관련 그래프\분산분석\개봉 전 반응\네이버 기대지수와 관객수(로그).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73"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483" name="Picture 3" descr="D:\myworkspace\github_moviedata\3_데이터 분석 관련\발표 관련 그래프\분산분석\개봉 전 반응\네이버 기대지수와 관객수.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81" y="2481392"/>
            <a:ext cx="3960000" cy="3960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8" name="오른쪽 화살표 7"/>
          <p:cNvSpPr/>
          <p:nvPr/>
        </p:nvSpPr>
        <p:spPr>
          <a:xfrm>
            <a:off x="3893778" y="4740381"/>
            <a:ext cx="1224000" cy="48463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b="1" dirty="0" smtClean="0">
                <a:latin typeface="+mn-ea"/>
              </a:rPr>
              <a:t>Log(</a:t>
            </a:r>
            <a:r>
              <a:rPr lang="ko-KR" altLang="en-US" sz="1100" b="1" dirty="0" smtClean="0">
                <a:latin typeface="+mn-ea"/>
              </a:rPr>
              <a:t>기대지</a:t>
            </a:r>
            <a:r>
              <a:rPr lang="ko-KR" altLang="en-US" sz="1100" b="1" dirty="0">
                <a:latin typeface="+mn-ea"/>
              </a:rPr>
              <a:t>수</a:t>
            </a:r>
            <a:r>
              <a:rPr lang="en-US" altLang="ko-KR" sz="1100" b="1" dirty="0" smtClean="0">
                <a:latin typeface="+mn-ea"/>
              </a:rPr>
              <a:t>)</a:t>
            </a:r>
            <a:endParaRPr lang="ko-KR" altLang="en-US" sz="1100" b="1" dirty="0">
              <a:latin typeface="+mn-ea"/>
            </a:endParaRPr>
          </a:p>
        </p:txBody>
      </p:sp>
    </p:spTree>
    <p:extLst>
      <p:ext uri="{BB962C8B-B14F-4D97-AF65-F5344CB8AC3E}">
        <p14:creationId xmlns:p14="http://schemas.microsoft.com/office/powerpoint/2010/main" val="1740576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smtClean="0">
                <a:latin typeface="+mn-ea"/>
              </a:rPr>
              <a:t>개봉 전 평점에 따른 관객수</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1506" name="Picture 2" descr="D:\myworkspace\github_moviedata\3_데이터 분석 관련\발표 관련 그래프\분산분석\개봉 전 반응\네이버 평점과 관객수.png"/>
          <p:cNvPicPr>
            <a:picLocks noChangeArrowheads="1"/>
          </p:cNvPicPr>
          <p:nvPr/>
        </p:nvPicPr>
        <p:blipFill rotWithShape="1">
          <a:blip r:embed="rId3">
            <a:extLst>
              <a:ext uri="{28A0092B-C50C-407E-A947-70E740481C1C}">
                <a14:useLocalDpi xmlns:a14="http://schemas.microsoft.com/office/drawing/2010/main" val="0"/>
              </a:ext>
            </a:extLst>
          </a:blip>
          <a:srcRect t="5467"/>
          <a:stretch/>
        </p:blipFill>
        <p:spPr bwMode="auto">
          <a:xfrm>
            <a:off x="612000" y="2471344"/>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7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a:solidFill>
                  <a:srgbClr val="1A1A1A"/>
                </a:solidFill>
              </a:rPr>
              <a:t> - </a:t>
            </a:r>
            <a:r>
              <a:rPr lang="ko-KR" altLang="en-US" sz="2000" dirty="0" smtClean="0">
                <a:solidFill>
                  <a:srgbClr val="1A1A1A"/>
                </a:solidFill>
              </a:rPr>
              <a:t>분산 </a:t>
            </a:r>
            <a:r>
              <a:rPr lang="ko-KR" altLang="en-US" sz="2000" dirty="0">
                <a:solidFill>
                  <a:srgbClr val="1A1A1A"/>
                </a:solidFill>
              </a:rPr>
              <a:t>분석</a:t>
            </a:r>
            <a:r>
              <a:rPr lang="en-US" altLang="ko-KR" sz="2000" dirty="0" smtClean="0">
                <a:solidFill>
                  <a:srgbClr val="1A1A1A"/>
                </a:solidFill>
              </a:rPr>
              <a:t>(</a:t>
            </a:r>
            <a:r>
              <a:rPr lang="en-US" altLang="ko-KR" sz="2000" dirty="0"/>
              <a:t>analysis of variance, </a:t>
            </a:r>
            <a:r>
              <a:rPr lang="en-US" altLang="ko-KR" sz="2000" dirty="0" smtClean="0"/>
              <a:t>ANOVA</a:t>
            </a:r>
            <a:r>
              <a:rPr lang="en-US" altLang="ko-KR" sz="2000" dirty="0" smtClean="0">
                <a:solidFill>
                  <a:srgbClr val="1A1A1A"/>
                </a:solidFill>
              </a:rPr>
              <a:t>)</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sz="1600" dirty="0" err="1" smtClean="0">
                <a:latin typeface="+mn-ea"/>
              </a:rPr>
              <a:t>댓글</a:t>
            </a:r>
            <a:r>
              <a:rPr lang="ko-KR" altLang="en-US" sz="1600" dirty="0" smtClean="0">
                <a:latin typeface="+mn-ea"/>
              </a:rPr>
              <a:t> 감성점수에 따른 </a:t>
            </a:r>
            <a:r>
              <a:rPr lang="en-US" altLang="ko-KR" sz="1600" dirty="0" smtClean="0">
                <a:latin typeface="+mn-ea"/>
              </a:rPr>
              <a:t>log(</a:t>
            </a:r>
            <a:r>
              <a:rPr lang="ko-KR" altLang="en-US" sz="1600" dirty="0" smtClean="0">
                <a:latin typeface="+mn-ea"/>
              </a:rPr>
              <a:t>관객수</a:t>
            </a:r>
            <a:r>
              <a:rPr lang="en-US" altLang="ko-KR" sz="1600" dirty="0" smtClean="0">
                <a:latin typeface="+mn-ea"/>
              </a:rPr>
              <a:t>)</a:t>
            </a:r>
            <a:endParaRPr lang="ko-KR" altLang="en-US" sz="1600" dirty="0">
              <a:latin typeface="+mn-ea"/>
            </a:endParaRPr>
          </a:p>
        </p:txBody>
      </p:sp>
      <p:sp>
        <p:nvSpPr>
          <p:cNvPr id="14" name="TextBox 13"/>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pic>
        <p:nvPicPr>
          <p:cNvPr id="22530" name="Picture 2" descr="D:\myworkspace\github_moviedata\3_데이터 분석 관련\발표 관련 그래프\분산분석\개봉 전 반응\감성 점수별 누적 관객수(로그).png"/>
          <p:cNvPicPr>
            <a:picLocks noChangeArrowheads="1"/>
          </p:cNvPicPr>
          <p:nvPr/>
        </p:nvPicPr>
        <p:blipFill rotWithShape="1">
          <a:blip r:embed="rId3">
            <a:extLst>
              <a:ext uri="{28A0092B-C50C-407E-A947-70E740481C1C}">
                <a14:useLocalDpi xmlns:a14="http://schemas.microsoft.com/office/drawing/2010/main" val="0"/>
              </a:ext>
            </a:extLst>
          </a:blip>
          <a:srcRect t="8672"/>
          <a:stretch/>
        </p:blipFill>
        <p:spPr bwMode="auto">
          <a:xfrm>
            <a:off x="612000" y="2471347"/>
            <a:ext cx="792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725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3074" name="Picture 2" descr="C:\Users\user\Documents\github_moviedata\3_데이터 분석 관련\발표 관련 그래프\상관분석\상관관계.png"/>
          <p:cNvPicPr>
            <a:picLocks noChangeAspect="1" noChangeArrowheads="1"/>
          </p:cNvPicPr>
          <p:nvPr/>
        </p:nvPicPr>
        <p:blipFill rotWithShape="1">
          <a:blip r:embed="rId3">
            <a:extLst>
              <a:ext uri="{28A0092B-C50C-407E-A947-70E740481C1C}">
                <a14:useLocalDpi xmlns:a14="http://schemas.microsoft.com/office/drawing/2010/main" val="0"/>
              </a:ext>
            </a:extLst>
          </a:blip>
          <a:srcRect l="6890" t="7061" r="7268" b="6022"/>
          <a:stretch/>
        </p:blipFill>
        <p:spPr bwMode="auto">
          <a:xfrm>
            <a:off x="1641998" y="2079100"/>
            <a:ext cx="4314628" cy="4267200"/>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4" name="표 3"/>
          <p:cNvGraphicFramePr>
            <a:graphicFrameLocks noGrp="1"/>
          </p:cNvGraphicFramePr>
          <p:nvPr>
            <p:extLst>
              <p:ext uri="{D42A27DB-BD31-4B8C-83A1-F6EECF244321}">
                <p14:modId xmlns:p14="http://schemas.microsoft.com/office/powerpoint/2010/main" val="977040475"/>
              </p:ext>
            </p:extLst>
          </p:nvPr>
        </p:nvGraphicFramePr>
        <p:xfrm>
          <a:off x="6074300" y="2155300"/>
          <a:ext cx="1371600" cy="4076702"/>
        </p:xfrm>
        <a:graphic>
          <a:graphicData uri="http://schemas.openxmlformats.org/drawingml/2006/table">
            <a:tbl>
              <a:tblPr firstCol="1">
                <a:effectLst>
                  <a:outerShdw blurRad="50800" dist="38100" dir="2700000" algn="tl" rotWithShape="0">
                    <a:prstClr val="black">
                      <a:alpha val="40000"/>
                    </a:prstClr>
                  </a:outerShdw>
                </a:effectLst>
                <a:tableStyleId>{F5AB1C69-6EDB-4FF4-983F-18BD219EF322}</a:tableStyleId>
              </a:tblPr>
              <a:tblGrid>
                <a:gridCol w="1371600"/>
              </a:tblGrid>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상영시간</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예산</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err="1" smtClean="0"/>
                        <a:t>댓글</a:t>
                      </a:r>
                      <a:r>
                        <a:rPr lang="ko-KR" altLang="en-US" baseline="0" dirty="0" smtClean="0"/>
                        <a:t> 개수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기대지수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관객수</a:t>
                      </a:r>
                      <a:endParaRPr lang="ko-KR" altLang="en-US" b="1" dirty="0" smtClean="0"/>
                    </a:p>
                  </a:txBody>
                  <a:tcPr anchor="ctr">
                    <a:cell3D prstMaterial="dkEdge">
                      <a:bevel w="25400" h="25400" prst="angle"/>
                      <a:lightRig rig="flood" dir="t"/>
                    </a:cell3D>
                  </a:tcPr>
                </a:tc>
              </a:tr>
              <a:tr h="582386">
                <a:tc>
                  <a:txBody>
                    <a:bodyPr/>
                    <a:lstStyle/>
                    <a:p>
                      <a:pPr marL="0" marR="0" indent="0" algn="ctr" defTabSz="914400" rtl="0" eaLnBrk="1" fontAlgn="auto" latinLnBrk="1" hangingPunct="1">
                        <a:lnSpc>
                          <a:spcPct val="100000"/>
                        </a:lnSpc>
                        <a:spcBef>
                          <a:spcPts val="0"/>
                        </a:spcBef>
                        <a:spcAft>
                          <a:spcPts val="0"/>
                        </a:spcAft>
                        <a:buClr>
                          <a:srgbClr val="000000"/>
                        </a:buClr>
                        <a:buSzTx/>
                        <a:buFont typeface="Arial"/>
                        <a:buNone/>
                        <a:tabLst/>
                        <a:defRPr/>
                      </a:pPr>
                      <a:r>
                        <a:rPr lang="ko-KR" altLang="en-US" dirty="0" smtClean="0"/>
                        <a:t>평점</a:t>
                      </a:r>
                      <a:r>
                        <a:rPr lang="en-US" altLang="ko-KR" dirty="0" smtClean="0"/>
                        <a:t>*</a:t>
                      </a:r>
                      <a:r>
                        <a:rPr lang="ko-KR" altLang="en-US" dirty="0" err="1" smtClean="0"/>
                        <a:t>댓글개수</a:t>
                      </a:r>
                      <a:endParaRPr lang="ko-KR" altLang="en-US" b="1" dirty="0" smtClean="0"/>
                    </a:p>
                  </a:txBody>
                  <a:tcPr anchor="ctr">
                    <a:cell3D prstMaterial="dkEdge">
                      <a:bevel w="25400" h="25400" prst="angle"/>
                      <a:lightRig rig="flood" dir="t"/>
                    </a:cell3D>
                  </a:tcPr>
                </a:tc>
              </a:tr>
            </a:tbl>
          </a:graphicData>
        </a:graphic>
      </p:graphicFrame>
    </p:spTree>
    <p:extLst>
      <p:ext uri="{BB962C8B-B14F-4D97-AF65-F5344CB8AC3E}">
        <p14:creationId xmlns:p14="http://schemas.microsoft.com/office/powerpoint/2010/main" val="1688527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상관 분석</a:t>
            </a:r>
            <a:r>
              <a:rPr lang="en-US" altLang="ko-KR" sz="2000" dirty="0" smtClean="0"/>
              <a:t>(</a:t>
            </a:r>
            <a:r>
              <a:rPr lang="en-US" altLang="ko-KR" sz="2000" dirty="0"/>
              <a:t>Correlation </a:t>
            </a:r>
            <a:r>
              <a:rPr lang="en-US" altLang="ko-KR" sz="2000" dirty="0" smtClean="0"/>
              <a:t>analysis)</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Tree>
    <p:extLst>
      <p:ext uri="{BB962C8B-B14F-4D97-AF65-F5344CB8AC3E}">
        <p14:creationId xmlns:p14="http://schemas.microsoft.com/office/powerpoint/2010/main" val="2365466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62420" y="1596601"/>
            <a:ext cx="4102456" cy="540000"/>
          </a:xfrm>
          <a:prstGeom prst="rect">
            <a:avLst/>
          </a:prstGeom>
          <a:solidFill>
            <a:schemeClr val="bg1"/>
          </a:solidFill>
          <a:ln w="38100">
            <a:solidFill>
              <a:schemeClr val="tx1"/>
            </a:solidFill>
          </a:ln>
        </p:spPr>
        <p:txBody>
          <a:bodyPr wrap="square" rtlCol="0" anchor="ctr">
            <a:noAutofit/>
          </a:bodyPr>
          <a:lstStyle/>
          <a:p>
            <a:pPr algn="ctr"/>
            <a:r>
              <a:rPr lang="ko-KR" altLang="en-US" dirty="0" smtClean="0">
                <a:latin typeface="+mn-ea"/>
              </a:rPr>
              <a:t>줄거리 빈도수 상위 </a:t>
            </a:r>
            <a:r>
              <a:rPr lang="en-US" altLang="ko-KR" dirty="0" smtClean="0">
                <a:latin typeface="+mn-ea"/>
              </a:rPr>
              <a:t>100</a:t>
            </a:r>
            <a:r>
              <a:rPr lang="ko-KR" altLang="en-US" dirty="0" smtClean="0">
                <a:latin typeface="+mn-ea"/>
              </a:rPr>
              <a:t>위 </a:t>
            </a:r>
            <a:r>
              <a:rPr lang="ko-KR" altLang="en-US" dirty="0" err="1" smtClean="0">
                <a:latin typeface="+mn-ea"/>
              </a:rPr>
              <a:t>워드클라우드</a:t>
            </a:r>
            <a:endParaRPr lang="ko-KR" altLang="en-US" dirty="0">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pic>
        <p:nvPicPr>
          <p:cNvPr id="4098" name="Picture 2" descr="C:\Users\user\Documents\github_moviedata\3_데이터 분석 관련\텍스트분석\시각화 자료\plotWordcloud.png"/>
          <p:cNvPicPr>
            <a:picLocks noChangeAspect="1" noChangeArrowheads="1"/>
          </p:cNvPicPr>
          <p:nvPr/>
        </p:nvPicPr>
        <p:blipFill rotWithShape="1">
          <a:blip r:embed="rId3">
            <a:extLst>
              <a:ext uri="{28A0092B-C50C-407E-A947-70E740481C1C}">
                <a14:useLocalDpi xmlns:a14="http://schemas.microsoft.com/office/drawing/2010/main" val="0"/>
              </a:ext>
            </a:extLst>
          </a:blip>
          <a:srcRect l="12187" t="12517" r="9687" b="12364"/>
          <a:stretch/>
        </p:blipFill>
        <p:spPr bwMode="auto">
          <a:xfrm>
            <a:off x="635112" y="2430686"/>
            <a:ext cx="7873777" cy="39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줄거</a:t>
            </a:r>
            <a:r>
              <a:rPr lang="ko-KR" altLang="en-US" sz="1800" b="1" dirty="0">
                <a:solidFill>
                  <a:schemeClr val="bg1"/>
                </a:solidFill>
                <a:effectLst>
                  <a:outerShdw blurRad="38100" dist="38100" dir="2700000" algn="tl">
                    <a:srgbClr val="000000">
                      <a:alpha val="43137"/>
                    </a:srgbClr>
                  </a:outerShdw>
                </a:effectLst>
                <a:latin typeface="+mn-ea"/>
                <a:ea typeface="+mn-ea"/>
              </a:rPr>
              <a:t>리</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1439494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5.1 </a:t>
            </a:r>
            <a:r>
              <a:rPr lang="ko-KR" altLang="en-US" dirty="0" smtClean="0"/>
              <a:t>분석 결과</a:t>
            </a:r>
            <a:r>
              <a:rPr lang="en-US" altLang="ko-KR" sz="2000" dirty="0" smtClean="0"/>
              <a:t> – </a:t>
            </a:r>
            <a:r>
              <a:rPr lang="ko-KR" altLang="en-US" sz="2000" dirty="0" smtClean="0"/>
              <a:t>텍스트 </a:t>
            </a:r>
            <a:r>
              <a:rPr lang="ko-KR" altLang="en-US" sz="2000" dirty="0" err="1" smtClean="0"/>
              <a:t>마이닝</a:t>
            </a:r>
            <a:r>
              <a:rPr lang="en-US" altLang="ko-KR" sz="2000" dirty="0" smtClean="0"/>
              <a:t>(Text Mining</a:t>
            </a:r>
            <a:r>
              <a:rPr lang="en-US" altLang="ko-KR" sz="2000" b="0" dirty="0" smtClean="0"/>
              <a:t>)</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Random Forest</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0479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5.2 </a:t>
            </a:r>
            <a:r>
              <a:rPr lang="ko-KR" altLang="en-US" dirty="0" smtClean="0"/>
              <a:t>회</a:t>
            </a:r>
            <a:r>
              <a:rPr lang="ko-KR" altLang="en-US" dirty="0"/>
              <a:t>귀</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en-US" altLang="ko-KR" sz="1800" b="1" dirty="0" smtClean="0">
                <a:solidFill>
                  <a:schemeClr val="bg1"/>
                </a:solidFill>
                <a:effectLst>
                  <a:outerShdw blurRad="38100" dist="38100" dir="2700000" algn="tl">
                    <a:srgbClr val="000000">
                      <a:alpha val="43137"/>
                    </a:srgbClr>
                  </a:outerShdw>
                </a:effectLst>
                <a:latin typeface="+mn-ea"/>
                <a:ea typeface="+mn-ea"/>
              </a:rPr>
              <a:t>Ranger</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6047526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5.3 </a:t>
            </a:r>
            <a:r>
              <a:rPr lang="ko-KR" altLang="en-US" dirty="0" smtClean="0"/>
              <a:t>예</a:t>
            </a:r>
            <a:r>
              <a:rPr lang="ko-KR" altLang="en-US" dirty="0"/>
              <a:t>측</a:t>
            </a:r>
            <a:r>
              <a:rPr lang="ko-KR" altLang="en-US" dirty="0" smtClean="0"/>
              <a:t> 결과</a:t>
            </a:r>
            <a:endParaRPr lang="ko-KR" altLang="en-US" sz="2000"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5. </a:t>
            </a:r>
            <a:r>
              <a:rPr lang="ko-KR" altLang="en-US" sz="2000" dirty="0" smtClean="0"/>
              <a:t>연구 결과</a:t>
            </a:r>
            <a:endParaRPr lang="ko-KR" altLang="en-US" sz="2000" dirty="0"/>
          </a:p>
        </p:txBody>
      </p:sp>
      <p:sp>
        <p:nvSpPr>
          <p:cNvPr id="5" name="TextBox 4"/>
          <p:cNvSpPr txBox="1"/>
          <p:nvPr/>
        </p:nvSpPr>
        <p:spPr>
          <a:xfrm>
            <a:off x="526" y="1596601"/>
            <a:ext cx="2680888" cy="548756"/>
          </a:xfrm>
          <a:custGeom>
            <a:avLst/>
            <a:gdLst>
              <a:gd name="connsiteX0" fmla="*/ 0 w 2680888"/>
              <a:gd name="connsiteY0" fmla="*/ 0 h 548756"/>
              <a:gd name="connsiteX1" fmla="*/ 2680888 w 2680888"/>
              <a:gd name="connsiteY1" fmla="*/ 0 h 548756"/>
              <a:gd name="connsiteX2" fmla="*/ 2680888 w 2680888"/>
              <a:gd name="connsiteY2" fmla="*/ 548756 h 548756"/>
              <a:gd name="connsiteX3" fmla="*/ 0 w 2680888"/>
              <a:gd name="connsiteY3" fmla="*/ 548756 h 548756"/>
              <a:gd name="connsiteX4" fmla="*/ 0 w 2680888"/>
              <a:gd name="connsiteY4" fmla="*/ 0 h 548756"/>
              <a:gd name="connsiteX0" fmla="*/ 0 w 2680888"/>
              <a:gd name="connsiteY0" fmla="*/ 0 h 548756"/>
              <a:gd name="connsiteX1" fmla="*/ 2680888 w 2680888"/>
              <a:gd name="connsiteY1" fmla="*/ 0 h 548756"/>
              <a:gd name="connsiteX2" fmla="*/ 2273115 w 2680888"/>
              <a:gd name="connsiteY2" fmla="*/ 548756 h 548756"/>
              <a:gd name="connsiteX3" fmla="*/ 0 w 2680888"/>
              <a:gd name="connsiteY3" fmla="*/ 548756 h 548756"/>
              <a:gd name="connsiteX4" fmla="*/ 0 w 2680888"/>
              <a:gd name="connsiteY4" fmla="*/ 0 h 548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888" h="548756">
                <a:moveTo>
                  <a:pt x="0" y="0"/>
                </a:moveTo>
                <a:lnTo>
                  <a:pt x="2680888" y="0"/>
                </a:lnTo>
                <a:lnTo>
                  <a:pt x="2273115" y="548756"/>
                </a:lnTo>
                <a:lnTo>
                  <a:pt x="0" y="548756"/>
                </a:lnTo>
                <a:lnTo>
                  <a:pt x="0" y="0"/>
                </a:lnTo>
                <a:close/>
              </a:path>
            </a:pathLst>
          </a:custGeom>
          <a:solidFill>
            <a:schemeClr val="tx1"/>
          </a:solidFill>
          <a:ln w="38100">
            <a:solidFill>
              <a:schemeClr val="tx1"/>
            </a:solidFill>
          </a:ln>
        </p:spPr>
        <p:txBody>
          <a:bodyPr wrap="square" rtlCol="0" anchor="ctr">
            <a:noAutofit/>
          </a:bodyPr>
          <a:lstStyle/>
          <a:p>
            <a:pPr algn="ctr"/>
            <a:r>
              <a:rPr lang="ko-KR" altLang="en-US" sz="1800" b="1" dirty="0" smtClean="0">
                <a:solidFill>
                  <a:schemeClr val="bg1"/>
                </a:solidFill>
                <a:effectLst>
                  <a:outerShdw blurRad="38100" dist="38100" dir="2700000" algn="tl">
                    <a:srgbClr val="000000">
                      <a:alpha val="43137"/>
                    </a:srgbClr>
                  </a:outerShdw>
                </a:effectLst>
                <a:latin typeface="+mn-ea"/>
                <a:ea typeface="+mn-ea"/>
              </a:rPr>
              <a:t>개봉 전 반응</a:t>
            </a:r>
            <a:endParaRPr lang="ko-KR" altLang="en-US" sz="18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3158346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6.1 </a:t>
            </a:r>
            <a:r>
              <a:rPr lang="ko-KR" altLang="en-US" dirty="0"/>
              <a:t>연구의 </a:t>
            </a:r>
            <a:r>
              <a:rPr lang="ko-KR" altLang="en-US" dirty="0" smtClean="0"/>
              <a:t>시사점과 제언</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6. </a:t>
            </a:r>
            <a:r>
              <a:rPr lang="ko-KR" altLang="en-US" sz="2000" dirty="0" smtClean="0"/>
              <a:t>결론 및 한계점</a:t>
            </a:r>
            <a:endParaRPr lang="ko-KR" altLang="en-US" sz="2000" dirty="0"/>
          </a:p>
        </p:txBody>
      </p:sp>
    </p:spTree>
    <p:extLst>
      <p:ext uri="{BB962C8B-B14F-4D97-AF65-F5344CB8AC3E}">
        <p14:creationId xmlns:p14="http://schemas.microsoft.com/office/powerpoint/2010/main" val="3888604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09" y="1754687"/>
            <a:ext cx="7051782" cy="4610488"/>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8" name="직사각형 7"/>
          <p:cNvSpPr/>
          <p:nvPr/>
        </p:nvSpPr>
        <p:spPr>
          <a:xfrm>
            <a:off x="3934964" y="6365175"/>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sp>
        <p:nvSpPr>
          <p:cNvPr id="9" name="오른쪽 화살표 8"/>
          <p:cNvSpPr/>
          <p:nvPr/>
        </p:nvSpPr>
        <p:spPr>
          <a:xfrm rot="20135319">
            <a:off x="1403950" y="3183191"/>
            <a:ext cx="6356571" cy="1643802"/>
          </a:xfrm>
          <a:custGeom>
            <a:avLst/>
            <a:gdLst>
              <a:gd name="connsiteX0" fmla="*/ 0 w 4066674"/>
              <a:gd name="connsiteY0" fmla="*/ 351798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7" fmla="*/ 0 w 4066674"/>
              <a:gd name="connsiteY7" fmla="*/ 351798 h 1395663"/>
              <a:gd name="connsiteX0" fmla="*/ 0 w 4066674"/>
              <a:gd name="connsiteY0" fmla="*/ 1043865 h 1395663"/>
              <a:gd name="connsiteX1" fmla="*/ 3368843 w 4066674"/>
              <a:gd name="connsiteY1" fmla="*/ 351798 h 1395663"/>
              <a:gd name="connsiteX2" fmla="*/ 3368843 w 4066674"/>
              <a:gd name="connsiteY2" fmla="*/ 0 h 1395663"/>
              <a:gd name="connsiteX3" fmla="*/ 4066674 w 4066674"/>
              <a:gd name="connsiteY3" fmla="*/ 697832 h 1395663"/>
              <a:gd name="connsiteX4" fmla="*/ 3368843 w 4066674"/>
              <a:gd name="connsiteY4" fmla="*/ 1395663 h 1395663"/>
              <a:gd name="connsiteX5" fmla="*/ 3368843 w 4066674"/>
              <a:gd name="connsiteY5" fmla="*/ 1043865 h 1395663"/>
              <a:gd name="connsiteX6" fmla="*/ 0 w 4066674"/>
              <a:gd name="connsiteY6" fmla="*/ 1043865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234540"/>
              <a:gd name="connsiteY0" fmla="*/ 568756 h 1395663"/>
              <a:gd name="connsiteX1" fmla="*/ 3536709 w 4234540"/>
              <a:gd name="connsiteY1" fmla="*/ 351798 h 1395663"/>
              <a:gd name="connsiteX2" fmla="*/ 3536709 w 4234540"/>
              <a:gd name="connsiteY2" fmla="*/ 0 h 1395663"/>
              <a:gd name="connsiteX3" fmla="*/ 4234540 w 4234540"/>
              <a:gd name="connsiteY3" fmla="*/ 697832 h 1395663"/>
              <a:gd name="connsiteX4" fmla="*/ 3536709 w 4234540"/>
              <a:gd name="connsiteY4" fmla="*/ 1395663 h 1395663"/>
              <a:gd name="connsiteX5" fmla="*/ 3536709 w 4234540"/>
              <a:gd name="connsiteY5" fmla="*/ 1043865 h 1395663"/>
              <a:gd name="connsiteX6" fmla="*/ 0 w 4234540"/>
              <a:gd name="connsiteY6" fmla="*/ 568756 h 1395663"/>
              <a:gd name="connsiteX0" fmla="*/ 0 w 4632038"/>
              <a:gd name="connsiteY0" fmla="*/ 1983681 h 2087899"/>
              <a:gd name="connsiteX1" fmla="*/ 3934207 w 4632038"/>
              <a:gd name="connsiteY1" fmla="*/ 351798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632038"/>
              <a:gd name="connsiteY0" fmla="*/ 1983681 h 2087899"/>
              <a:gd name="connsiteX1" fmla="*/ 3913222 w 4632038"/>
              <a:gd name="connsiteY1" fmla="*/ 441627 h 2087899"/>
              <a:gd name="connsiteX2" fmla="*/ 3934207 w 4632038"/>
              <a:gd name="connsiteY2" fmla="*/ 0 h 2087899"/>
              <a:gd name="connsiteX3" fmla="*/ 4632038 w 4632038"/>
              <a:gd name="connsiteY3" fmla="*/ 697832 h 2087899"/>
              <a:gd name="connsiteX4" fmla="*/ 3934207 w 4632038"/>
              <a:gd name="connsiteY4" fmla="*/ 1395663 h 2087899"/>
              <a:gd name="connsiteX5" fmla="*/ 3934207 w 4632038"/>
              <a:gd name="connsiteY5" fmla="*/ 1043865 h 2087899"/>
              <a:gd name="connsiteX6" fmla="*/ 0 w 4632038"/>
              <a:gd name="connsiteY6" fmla="*/ 1983681 h 2087899"/>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537135"/>
              <a:gd name="connsiteY0" fmla="*/ 0 h 1596062"/>
              <a:gd name="connsiteX1" fmla="*/ 3818319 w 4537135"/>
              <a:gd name="connsiteY1" fmla="*/ 642026 h 1596062"/>
              <a:gd name="connsiteX2" fmla="*/ 3839304 w 4537135"/>
              <a:gd name="connsiteY2" fmla="*/ 200399 h 1596062"/>
              <a:gd name="connsiteX3" fmla="*/ 4537135 w 4537135"/>
              <a:gd name="connsiteY3" fmla="*/ 898231 h 1596062"/>
              <a:gd name="connsiteX4" fmla="*/ 3839304 w 4537135"/>
              <a:gd name="connsiteY4" fmla="*/ 1596062 h 1596062"/>
              <a:gd name="connsiteX5" fmla="*/ 3839304 w 4537135"/>
              <a:gd name="connsiteY5" fmla="*/ 1244264 h 1596062"/>
              <a:gd name="connsiteX6" fmla="*/ 0 w 4537135"/>
              <a:gd name="connsiteY6" fmla="*/ 0 h 1596062"/>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 name="connsiteX0" fmla="*/ 0 w 4678421"/>
              <a:gd name="connsiteY0" fmla="*/ 0 h 1559200"/>
              <a:gd name="connsiteX1" fmla="*/ 3959605 w 4678421"/>
              <a:gd name="connsiteY1" fmla="*/ 605164 h 1559200"/>
              <a:gd name="connsiteX2" fmla="*/ 3980590 w 4678421"/>
              <a:gd name="connsiteY2" fmla="*/ 163537 h 1559200"/>
              <a:gd name="connsiteX3" fmla="*/ 4678421 w 4678421"/>
              <a:gd name="connsiteY3" fmla="*/ 861369 h 1559200"/>
              <a:gd name="connsiteX4" fmla="*/ 3980590 w 4678421"/>
              <a:gd name="connsiteY4" fmla="*/ 1559200 h 1559200"/>
              <a:gd name="connsiteX5" fmla="*/ 3980590 w 4678421"/>
              <a:gd name="connsiteY5" fmla="*/ 1207402 h 1559200"/>
              <a:gd name="connsiteX6" fmla="*/ 0 w 4678421"/>
              <a:gd name="connsiteY6" fmla="*/ 0 h 15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8421" h="1559200">
                <a:moveTo>
                  <a:pt x="0" y="0"/>
                </a:moveTo>
                <a:cubicBezTo>
                  <a:pt x="1306777" y="891797"/>
                  <a:pt x="2780702" y="677483"/>
                  <a:pt x="3959605" y="605164"/>
                </a:cubicBezTo>
                <a:lnTo>
                  <a:pt x="3980590" y="163537"/>
                </a:lnTo>
                <a:lnTo>
                  <a:pt x="4678421" y="861369"/>
                </a:lnTo>
                <a:lnTo>
                  <a:pt x="3980590" y="1559200"/>
                </a:lnTo>
                <a:lnTo>
                  <a:pt x="3980590" y="1207402"/>
                </a:lnTo>
                <a:cubicBezTo>
                  <a:pt x="2801687" y="1049032"/>
                  <a:pt x="1289648" y="1184024"/>
                  <a:pt x="0" y="0"/>
                </a:cubicBezTo>
                <a:close/>
              </a:path>
            </a:pathLst>
          </a:custGeom>
          <a:solidFill>
            <a:schemeClr val="accent3"/>
          </a:solidFill>
          <a:ln w="31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2000" b="1" dirty="0" smtClean="0">
                <a:effectLst>
                  <a:outerShdw blurRad="38100" dist="38100" dir="2700000" algn="tl">
                    <a:srgbClr val="000000">
                      <a:alpha val="43137"/>
                    </a:srgbClr>
                  </a:outerShdw>
                </a:effectLst>
              </a:rPr>
              <a:t>                                  한국 </a:t>
            </a:r>
            <a:r>
              <a:rPr lang="ko-KR" altLang="en-US" sz="2000" b="1" dirty="0">
                <a:effectLst>
                  <a:outerShdw blurRad="38100" dist="38100" dir="2700000" algn="tl">
                    <a:srgbClr val="000000">
                      <a:alpha val="43137"/>
                    </a:srgbClr>
                  </a:outerShdw>
                </a:effectLst>
              </a:rPr>
              <a:t>영화산업의 급격한 </a:t>
            </a:r>
            <a:r>
              <a:rPr lang="ko-KR" altLang="en-US" sz="2000" b="1" dirty="0" smtClean="0">
                <a:effectLst>
                  <a:outerShdw blurRad="38100" dist="38100" dir="2700000" algn="tl">
                    <a:srgbClr val="000000">
                      <a:alpha val="43137"/>
                    </a:srgbClr>
                  </a:outerShdw>
                </a:effectLst>
              </a:rPr>
              <a:t>성장</a:t>
            </a:r>
            <a:endParaRPr lang="ko-KR" alt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655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6.2 </a:t>
            </a:r>
            <a:r>
              <a:rPr lang="ko-KR" altLang="en-US" dirty="0"/>
              <a:t>연구의 </a:t>
            </a:r>
            <a:r>
              <a:rPr lang="ko-KR" altLang="en-US" dirty="0" smtClean="0"/>
              <a:t>한계</a:t>
            </a:r>
            <a:r>
              <a:rPr lang="ko-KR" altLang="en-US" dirty="0"/>
              <a:t>점</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a:t>
            </a:r>
            <a:r>
              <a:rPr lang="en-US" altLang="ko-KR" sz="2000" dirty="0" smtClean="0"/>
              <a:t>6. </a:t>
            </a:r>
            <a:r>
              <a:rPr lang="ko-KR" altLang="en-US" sz="2000" dirty="0" smtClean="0"/>
              <a:t>결론 및 한계점</a:t>
            </a:r>
            <a:endParaRPr lang="ko-KR" altLang="en-US" sz="2000" dirty="0"/>
          </a:p>
        </p:txBody>
      </p:sp>
      <p:graphicFrame>
        <p:nvGraphicFramePr>
          <p:cNvPr id="2" name="다이어그램 1"/>
          <p:cNvGraphicFramePr/>
          <p:nvPr>
            <p:extLst>
              <p:ext uri="{D42A27DB-BD31-4B8C-83A1-F6EECF244321}">
                <p14:modId xmlns:p14="http://schemas.microsoft.com/office/powerpoint/2010/main" val="3624595384"/>
              </p:ext>
            </p:extLst>
          </p:nvPr>
        </p:nvGraphicFramePr>
        <p:xfrm>
          <a:off x="-1" y="2016433"/>
          <a:ext cx="89227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그림 6"/>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3608" y="3695410"/>
            <a:ext cx="720000" cy="720000"/>
          </a:xfrm>
          <a:prstGeom prst="rect">
            <a:avLst/>
          </a:prstGeom>
        </p:spPr>
      </p:pic>
      <p:pic>
        <p:nvPicPr>
          <p:cNvPr id="8" name="그림 7"/>
          <p:cNvPicPr>
            <a:picLocks noChangeAspect="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7348" y="2462980"/>
            <a:ext cx="720000" cy="720000"/>
          </a:xfrm>
          <a:prstGeom prst="rect">
            <a:avLst/>
          </a:prstGeom>
        </p:spPr>
      </p:pic>
      <p:pic>
        <p:nvPicPr>
          <p:cNvPr id="9" name="그림 8"/>
          <p:cNvPicPr>
            <a:picLocks noChangeAspect="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4973" y="4933736"/>
            <a:ext cx="720000" cy="720000"/>
          </a:xfrm>
          <a:prstGeom prst="rect">
            <a:avLst/>
          </a:prstGeom>
        </p:spPr>
      </p:pic>
    </p:spTree>
    <p:extLst>
      <p:ext uri="{BB962C8B-B14F-4D97-AF65-F5344CB8AC3E}">
        <p14:creationId xmlns:p14="http://schemas.microsoft.com/office/powerpoint/2010/main" val="30460138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758200"/>
            <a:ext cx="76884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문제점</a:t>
            </a:r>
            <a:endParaRPr/>
          </a:p>
        </p:txBody>
      </p:sp>
      <p:sp>
        <p:nvSpPr>
          <p:cNvPr id="95" name="Google Shape;95;p14"/>
          <p:cNvSpPr txBox="1">
            <a:spLocks noGrp="1"/>
          </p:cNvSpPr>
          <p:nvPr>
            <p:ph type="body" idx="1"/>
          </p:nvPr>
        </p:nvSpPr>
        <p:spPr>
          <a:xfrm>
            <a:off x="729325" y="2771833"/>
            <a:ext cx="3774300" cy="30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800"/>
              <a:t>청중을 위해 문제점을 표현하세요.</a:t>
            </a:r>
            <a:endParaRPr sz="1800"/>
          </a:p>
          <a:p>
            <a:pPr marL="0" lvl="0" indent="0" algn="l" rtl="0">
              <a:spcBef>
                <a:spcPts val="1600"/>
              </a:spcBef>
              <a:spcAft>
                <a:spcPts val="1600"/>
              </a:spcAft>
              <a:buNone/>
            </a:pPr>
            <a:r>
              <a:rPr lang="ko" sz="1800"/>
              <a:t>문제점의 범위를 수량화하고 이를 청중과 관련지으세요.</a:t>
            </a:r>
            <a:endParaRPr sz="1800"/>
          </a:p>
        </p:txBody>
      </p:sp>
      <p:graphicFrame>
        <p:nvGraphicFramePr>
          <p:cNvPr id="96" name="Google Shape;96;p14"/>
          <p:cNvGraphicFramePr/>
          <p:nvPr/>
        </p:nvGraphicFramePr>
        <p:xfrm>
          <a:off x="5071481" y="6069642"/>
          <a:ext cx="3285800" cy="909788"/>
        </p:xfrm>
        <a:graphic>
          <a:graphicData uri="http://schemas.openxmlformats.org/drawingml/2006/table">
            <a:tbl>
              <a:tblPr>
                <a:noFill/>
                <a:tableStyleId>{F13778A1-3FC6-4950-A652-ECCBD8EA5DF5}</a:tableStyleId>
              </a:tblPr>
              <a:tblGrid>
                <a:gridCol w="821450"/>
                <a:gridCol w="821450"/>
                <a:gridCol w="821450"/>
                <a:gridCol w="821450"/>
              </a:tblGrid>
              <a:tr h="909788">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ko" sz="1900" b="1">
                          <a:solidFill>
                            <a:schemeClr val="lt2"/>
                          </a:solidFill>
                          <a:latin typeface="Roboto"/>
                          <a:ea typeface="Roboto"/>
                          <a:cs typeface="Roboto"/>
                          <a:sym typeface="Roboto"/>
                        </a:rPr>
                        <a:t>20XX년</a:t>
                      </a:r>
                      <a:endParaRPr sz="1900" b="1">
                        <a:solidFill>
                          <a:schemeClr val="lt2"/>
                        </a:solidFill>
                        <a:latin typeface="Roboto"/>
                        <a:ea typeface="Roboto"/>
                        <a:cs typeface="Roboto"/>
                        <a:sym typeface="Roboto"/>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97" name="Google Shape;97;p14"/>
          <p:cNvSpPr/>
          <p:nvPr/>
        </p:nvSpPr>
        <p:spPr>
          <a:xfrm>
            <a:off x="5154825" y="4714731"/>
            <a:ext cx="722400" cy="1320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975583" y="4092221"/>
            <a:ext cx="722400" cy="194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796341" y="2558767"/>
            <a:ext cx="722400" cy="347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7617100" y="2885201"/>
            <a:ext cx="722400" cy="3150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1" name="Google Shape;101;p14"/>
          <p:cNvCxnSpPr/>
          <p:nvPr/>
        </p:nvCxnSpPr>
        <p:spPr>
          <a:xfrm rot="10800000">
            <a:off x="509400" y="606940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5" descr="오디오 믹서의 손잡이를 밀어 올리는 손의 측면 클로즈업"/>
          <p:cNvPicPr preferRelativeResize="0"/>
          <p:nvPr/>
        </p:nvPicPr>
        <p:blipFill rotWithShape="1">
          <a:blip r:embed="rId3">
            <a:alphaModFix/>
          </a:blip>
          <a:srcRect l="7506" r="42247" b="15419"/>
          <a:stretch/>
        </p:blipFill>
        <p:spPr>
          <a:xfrm>
            <a:off x="-9150" y="2"/>
            <a:ext cx="4594498" cy="6858001"/>
          </a:xfrm>
          <a:prstGeom prst="rect">
            <a:avLst/>
          </a:prstGeom>
          <a:noFill/>
          <a:ln>
            <a:noFill/>
          </a:ln>
        </p:spPr>
      </p:pic>
      <p:sp>
        <p:nvSpPr>
          <p:cNvPr id="107" name="Google Shape;107;p15"/>
          <p:cNvSpPr txBox="1">
            <a:spLocks noGrp="1"/>
          </p:cNvSpPr>
          <p:nvPr>
            <p:ph type="title"/>
          </p:nvPr>
        </p:nvSpPr>
        <p:spPr>
          <a:xfrm>
            <a:off x="265500" y="2440800"/>
            <a:ext cx="4045200" cy="197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해결 방법</a:t>
            </a:r>
            <a:endParaRPr>
              <a:solidFill>
                <a:schemeClr val="lt1"/>
              </a:solidFill>
            </a:endParaRPr>
          </a:p>
        </p:txBody>
      </p:sp>
      <p:sp>
        <p:nvSpPr>
          <p:cNvPr id="108" name="Google Shape;108;p15"/>
          <p:cNvSpPr txBox="1">
            <a:spLocks noGrp="1"/>
          </p:cNvSpPr>
          <p:nvPr>
            <p:ph type="body" idx="2"/>
          </p:nvPr>
        </p:nvSpPr>
        <p:spPr>
          <a:xfrm>
            <a:off x="5174225" y="1803500"/>
            <a:ext cx="3374400" cy="40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t>발견한 문제점을 해결하는 방법을 보여 주세요.</a:t>
            </a:r>
            <a:endParaRPr sz="2400"/>
          </a:p>
          <a:p>
            <a:pPr marL="0" lvl="0" indent="0" algn="l" rtl="0">
              <a:spcBef>
                <a:spcPts val="1600"/>
              </a:spcBef>
              <a:spcAft>
                <a:spcPts val="1600"/>
              </a:spcAft>
              <a:buNone/>
            </a:pPr>
            <a:r>
              <a:rPr lang="ko" sz="2400"/>
              <a:t>(자신이 직접) 문제점을 해결한다면, 무엇이 달라질까요?</a:t>
            </a:r>
            <a:endParaRPr sz="24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p:nvPr/>
        </p:nvSpPr>
        <p:spPr>
          <a:xfrm>
            <a:off x="0" y="0"/>
            <a:ext cx="9161100" cy="3312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txBox="1">
            <a:spLocks noGrp="1"/>
          </p:cNvSpPr>
          <p:nvPr>
            <p:ph type="title" idx="4294967295"/>
          </p:nvPr>
        </p:nvSpPr>
        <p:spPr>
          <a:xfrm>
            <a:off x="311700" y="293467"/>
            <a:ext cx="8520600" cy="134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팀 정보</a:t>
            </a:r>
            <a:endParaRPr/>
          </a:p>
          <a:p>
            <a:pPr marL="0" lvl="0" indent="0" algn="ctr" rtl="0">
              <a:spcBef>
                <a:spcPts val="400"/>
              </a:spcBef>
              <a:spcAft>
                <a:spcPts val="400"/>
              </a:spcAft>
              <a:buNone/>
            </a:pPr>
            <a:r>
              <a:rPr lang="ko" sz="1600" i="1"/>
              <a:t>“우리가 발견한 문제점을 직접 해결해야 하는 이유는?”이라는 질문에 답해 보세요.</a:t>
            </a:r>
            <a:endParaRPr sz="1600" i="1"/>
          </a:p>
        </p:txBody>
      </p:sp>
      <p:pic>
        <p:nvPicPr>
          <p:cNvPr id="115" name="Google Shape;115;p16" descr="여자의 기업 소개용 얼굴 사진"/>
          <p:cNvPicPr preferRelativeResize="0"/>
          <p:nvPr/>
        </p:nvPicPr>
        <p:blipFill>
          <a:blip r:embed="rId3">
            <a:alphaModFix/>
          </a:blip>
          <a:stretch>
            <a:fillRect/>
          </a:stretch>
        </p:blipFill>
        <p:spPr>
          <a:xfrm>
            <a:off x="420725" y="1817360"/>
            <a:ext cx="1644300" cy="2192400"/>
          </a:xfrm>
          <a:prstGeom prst="ellipse">
            <a:avLst/>
          </a:prstGeom>
          <a:noFill/>
          <a:ln>
            <a:noFill/>
          </a:ln>
        </p:spPr>
      </p:pic>
      <p:pic>
        <p:nvPicPr>
          <p:cNvPr id="116" name="Google Shape;116;p16" descr="남자의 기업 소개용 얼굴 사진"/>
          <p:cNvPicPr preferRelativeResize="0"/>
          <p:nvPr/>
        </p:nvPicPr>
        <p:blipFill>
          <a:blip r:embed="rId4">
            <a:alphaModFix/>
          </a:blip>
          <a:stretch>
            <a:fillRect/>
          </a:stretch>
        </p:blipFill>
        <p:spPr>
          <a:xfrm>
            <a:off x="2638668" y="1817560"/>
            <a:ext cx="1644300" cy="2192000"/>
          </a:xfrm>
          <a:prstGeom prst="ellipse">
            <a:avLst/>
          </a:prstGeom>
          <a:noFill/>
          <a:ln>
            <a:noFill/>
          </a:ln>
        </p:spPr>
      </p:pic>
      <p:pic>
        <p:nvPicPr>
          <p:cNvPr id="117" name="Google Shape;117;p16" descr="여자의 기업 소개용 얼굴 사진"/>
          <p:cNvPicPr preferRelativeResize="0"/>
          <p:nvPr/>
        </p:nvPicPr>
        <p:blipFill>
          <a:blip r:embed="rId5">
            <a:alphaModFix/>
          </a:blip>
          <a:stretch>
            <a:fillRect/>
          </a:stretch>
        </p:blipFill>
        <p:spPr>
          <a:xfrm>
            <a:off x="4856629" y="1817344"/>
            <a:ext cx="1644300" cy="2192400"/>
          </a:xfrm>
          <a:prstGeom prst="ellipse">
            <a:avLst/>
          </a:prstGeom>
          <a:noFill/>
          <a:ln>
            <a:noFill/>
          </a:ln>
        </p:spPr>
      </p:pic>
      <p:sp>
        <p:nvSpPr>
          <p:cNvPr id="118" name="Google Shape;118;p16"/>
          <p:cNvSpPr txBox="1">
            <a:spLocks noGrp="1"/>
          </p:cNvSpPr>
          <p:nvPr>
            <p:ph type="title" idx="4294967295"/>
          </p:nvPr>
        </p:nvSpPr>
        <p:spPr>
          <a:xfrm>
            <a:off x="231725"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1</a:t>
            </a:r>
            <a:endParaRPr sz="1800">
              <a:solidFill>
                <a:schemeClr val="dk1"/>
              </a:solidFill>
            </a:endParaRPr>
          </a:p>
        </p:txBody>
      </p:sp>
      <p:sp>
        <p:nvSpPr>
          <p:cNvPr id="119" name="Google Shape;119;p16"/>
          <p:cNvSpPr txBox="1">
            <a:spLocks noGrp="1"/>
          </p:cNvSpPr>
          <p:nvPr>
            <p:ph type="body" idx="4294967295"/>
          </p:nvPr>
        </p:nvSpPr>
        <p:spPr>
          <a:xfrm>
            <a:off x="231725"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
        <p:nvSpPr>
          <p:cNvPr id="120" name="Google Shape;120;p16"/>
          <p:cNvSpPr txBox="1">
            <a:spLocks noGrp="1"/>
          </p:cNvSpPr>
          <p:nvPr>
            <p:ph type="title" idx="4294967295"/>
          </p:nvPr>
        </p:nvSpPr>
        <p:spPr>
          <a:xfrm>
            <a:off x="2449668"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2</a:t>
            </a:r>
            <a:endParaRPr sz="1800">
              <a:solidFill>
                <a:schemeClr val="dk1"/>
              </a:solidFill>
            </a:endParaRPr>
          </a:p>
        </p:txBody>
      </p:sp>
      <p:sp>
        <p:nvSpPr>
          <p:cNvPr id="121" name="Google Shape;121;p16"/>
          <p:cNvSpPr txBox="1">
            <a:spLocks noGrp="1"/>
          </p:cNvSpPr>
          <p:nvPr>
            <p:ph type="title" idx="4294967295"/>
          </p:nvPr>
        </p:nvSpPr>
        <p:spPr>
          <a:xfrm>
            <a:off x="4667629"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3</a:t>
            </a:r>
            <a:endParaRPr sz="1800">
              <a:solidFill>
                <a:schemeClr val="dk1"/>
              </a:solidFill>
            </a:endParaRPr>
          </a:p>
        </p:txBody>
      </p:sp>
      <p:sp>
        <p:nvSpPr>
          <p:cNvPr id="122" name="Google Shape;122;p16"/>
          <p:cNvSpPr txBox="1">
            <a:spLocks noGrp="1"/>
          </p:cNvSpPr>
          <p:nvPr>
            <p:ph type="body" idx="4294967295"/>
          </p:nvPr>
        </p:nvSpPr>
        <p:spPr>
          <a:xfrm>
            <a:off x="2449668"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chemeClr val="dk2"/>
                </a:solidFill>
              </a:rPr>
              <a:t>여기에 텍스트를 입력하세요 여기에 텍스트를 입력하세요 </a:t>
            </a:r>
            <a:endParaRPr sz="1200">
              <a:solidFill>
                <a:schemeClr val="dk2"/>
              </a:solidFill>
            </a:endParaRPr>
          </a:p>
        </p:txBody>
      </p:sp>
      <p:sp>
        <p:nvSpPr>
          <p:cNvPr id="123" name="Google Shape;123;p16"/>
          <p:cNvSpPr txBox="1">
            <a:spLocks noGrp="1"/>
          </p:cNvSpPr>
          <p:nvPr>
            <p:ph type="body" idx="4294967295"/>
          </p:nvPr>
        </p:nvSpPr>
        <p:spPr>
          <a:xfrm>
            <a:off x="4667629"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pic>
        <p:nvPicPr>
          <p:cNvPr id="124" name="Google Shape;124;p16" descr="남자의 기업 소개용 얼굴 사진"/>
          <p:cNvPicPr preferRelativeResize="0"/>
          <p:nvPr/>
        </p:nvPicPr>
        <p:blipFill>
          <a:blip r:embed="rId6">
            <a:alphaModFix/>
          </a:blip>
          <a:stretch>
            <a:fillRect/>
          </a:stretch>
        </p:blipFill>
        <p:spPr>
          <a:xfrm>
            <a:off x="7074590" y="1817360"/>
            <a:ext cx="1644300" cy="2192400"/>
          </a:xfrm>
          <a:prstGeom prst="ellipse">
            <a:avLst/>
          </a:prstGeom>
          <a:noFill/>
          <a:ln>
            <a:noFill/>
          </a:ln>
        </p:spPr>
      </p:pic>
      <p:sp>
        <p:nvSpPr>
          <p:cNvPr id="125" name="Google Shape;125;p16"/>
          <p:cNvSpPr txBox="1">
            <a:spLocks noGrp="1"/>
          </p:cNvSpPr>
          <p:nvPr>
            <p:ph type="title" idx="4294967295"/>
          </p:nvPr>
        </p:nvSpPr>
        <p:spPr>
          <a:xfrm>
            <a:off x="6885590" y="4063725"/>
            <a:ext cx="2022300" cy="7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1800">
                <a:solidFill>
                  <a:schemeClr val="dk1"/>
                </a:solidFill>
              </a:rPr>
              <a:t>사람 4</a:t>
            </a:r>
            <a:endParaRPr sz="1800">
              <a:solidFill>
                <a:schemeClr val="dk1"/>
              </a:solidFill>
            </a:endParaRPr>
          </a:p>
        </p:txBody>
      </p:sp>
      <p:sp>
        <p:nvSpPr>
          <p:cNvPr id="126" name="Google Shape;126;p16"/>
          <p:cNvSpPr txBox="1">
            <a:spLocks noGrp="1"/>
          </p:cNvSpPr>
          <p:nvPr>
            <p:ph type="body" idx="4294967295"/>
          </p:nvPr>
        </p:nvSpPr>
        <p:spPr>
          <a:xfrm>
            <a:off x="6885590" y="4763217"/>
            <a:ext cx="2022300" cy="15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200">
                <a:solidFill>
                  <a:schemeClr val="dk2"/>
                </a:solidFill>
              </a:rPr>
              <a:t>여기에 텍스트를 입력하세요 여기에 텍스트를 입력하세요 </a:t>
            </a:r>
            <a:endParaRPr sz="1200">
              <a:solidFill>
                <a:schemeClr val="dk2"/>
              </a:solidFill>
            </a:endParaRPr>
          </a:p>
          <a:p>
            <a:pPr marL="0" lvl="0" indent="0" algn="ctr" rtl="0">
              <a:spcBef>
                <a:spcPts val="1600"/>
              </a:spcBef>
              <a:spcAft>
                <a:spcPts val="1600"/>
              </a:spcAft>
              <a:buNone/>
            </a:pPr>
            <a:endParaRPr sz="1200">
              <a:solidFill>
                <a:schemeClr val="dk2"/>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주요 성과</a:t>
            </a:r>
            <a:endParaRPr sz="1400" i="1"/>
          </a:p>
          <a:p>
            <a:pPr marL="0" lvl="0" indent="0" algn="l" rtl="0">
              <a:spcBef>
                <a:spcPts val="400"/>
              </a:spcBef>
              <a:spcAft>
                <a:spcPts val="400"/>
              </a:spcAft>
              <a:buNone/>
            </a:pPr>
            <a:r>
              <a:rPr lang="ko" sz="1600" i="1"/>
              <a:t>현재 자신이 프로세스의 어디쯤에 있는지와 마저 처리해야 할 일이 무엇인지 보여 주세요</a:t>
            </a:r>
            <a:endParaRPr sz="1600" i="1"/>
          </a:p>
        </p:txBody>
      </p:sp>
      <p:cxnSp>
        <p:nvCxnSpPr>
          <p:cNvPr id="132" name="Google Shape;132;p17"/>
          <p:cNvCxnSpPr/>
          <p:nvPr/>
        </p:nvCxnSpPr>
        <p:spPr>
          <a:xfrm rot="10800000">
            <a:off x="680050" y="2869953"/>
            <a:ext cx="0" cy="1117200"/>
          </a:xfrm>
          <a:prstGeom prst="straightConnector1">
            <a:avLst/>
          </a:prstGeom>
          <a:noFill/>
          <a:ln w="9525" cap="flat" cmpd="sng">
            <a:solidFill>
              <a:schemeClr val="dk2"/>
            </a:solidFill>
            <a:prstDash val="solid"/>
            <a:round/>
            <a:headEnd type="none" w="med" len="med"/>
            <a:tailEnd type="oval" w="med" len="med"/>
          </a:ln>
        </p:spPr>
      </p:cxnSp>
      <p:sp>
        <p:nvSpPr>
          <p:cNvPr id="133" name="Google Shape;133;p17"/>
          <p:cNvSpPr txBox="1">
            <a:spLocks noGrp="1"/>
          </p:cNvSpPr>
          <p:nvPr>
            <p:ph type="title"/>
          </p:nvPr>
        </p:nvSpPr>
        <p:spPr>
          <a:xfrm>
            <a:off x="727112" y="2661199"/>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1월</a:t>
            </a:r>
            <a:endParaRPr sz="1800">
              <a:solidFill>
                <a:schemeClr val="dk1"/>
              </a:solidFill>
            </a:endParaRPr>
          </a:p>
        </p:txBody>
      </p:sp>
      <p:sp>
        <p:nvSpPr>
          <p:cNvPr id="134" name="Google Shape;134;p17"/>
          <p:cNvSpPr txBox="1">
            <a:spLocks noGrp="1"/>
          </p:cNvSpPr>
          <p:nvPr>
            <p:ph type="body" idx="1"/>
          </p:nvPr>
        </p:nvSpPr>
        <p:spPr>
          <a:xfrm>
            <a:off x="727112" y="3047900"/>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5" name="Google Shape;135;p17"/>
          <p:cNvCxnSpPr/>
          <p:nvPr/>
        </p:nvCxnSpPr>
        <p:spPr>
          <a:xfrm>
            <a:off x="2114150" y="4500005"/>
            <a:ext cx="0" cy="1117200"/>
          </a:xfrm>
          <a:prstGeom prst="straightConnector1">
            <a:avLst/>
          </a:prstGeom>
          <a:noFill/>
          <a:ln w="9525" cap="flat" cmpd="sng">
            <a:solidFill>
              <a:schemeClr val="dk2"/>
            </a:solidFill>
            <a:prstDash val="solid"/>
            <a:round/>
            <a:headEnd type="none" w="med" len="med"/>
            <a:tailEnd type="oval" w="med" len="med"/>
          </a:ln>
        </p:spPr>
      </p:cxnSp>
      <p:sp>
        <p:nvSpPr>
          <p:cNvPr id="136" name="Google Shape;136;p17"/>
          <p:cNvSpPr txBox="1">
            <a:spLocks noGrp="1"/>
          </p:cNvSpPr>
          <p:nvPr>
            <p:ph type="title"/>
          </p:nvPr>
        </p:nvSpPr>
        <p:spPr>
          <a:xfrm>
            <a:off x="2161212" y="529892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3월</a:t>
            </a:r>
            <a:endParaRPr sz="1800">
              <a:solidFill>
                <a:schemeClr val="dk1"/>
              </a:solidFill>
            </a:endParaRPr>
          </a:p>
        </p:txBody>
      </p:sp>
      <p:sp>
        <p:nvSpPr>
          <p:cNvPr id="137" name="Google Shape;137;p17"/>
          <p:cNvSpPr txBox="1">
            <a:spLocks noGrp="1"/>
          </p:cNvSpPr>
          <p:nvPr>
            <p:ph type="body" idx="1"/>
          </p:nvPr>
        </p:nvSpPr>
        <p:spPr>
          <a:xfrm>
            <a:off x="2161212" y="5685623"/>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38" name="Google Shape;138;p17"/>
          <p:cNvCxnSpPr/>
          <p:nvPr/>
        </p:nvCxnSpPr>
        <p:spPr>
          <a:xfrm rot="10800000">
            <a:off x="4232825"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39" name="Google Shape;139;p17"/>
          <p:cNvSpPr txBox="1">
            <a:spLocks noGrp="1"/>
          </p:cNvSpPr>
          <p:nvPr>
            <p:ph type="title"/>
          </p:nvPr>
        </p:nvSpPr>
        <p:spPr>
          <a:xfrm>
            <a:off x="427988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6월</a:t>
            </a:r>
            <a:endParaRPr sz="1800">
              <a:solidFill>
                <a:schemeClr val="dk1"/>
              </a:solidFill>
            </a:endParaRPr>
          </a:p>
        </p:txBody>
      </p:sp>
      <p:sp>
        <p:nvSpPr>
          <p:cNvPr id="140" name="Google Shape;140;p17"/>
          <p:cNvSpPr txBox="1">
            <a:spLocks noGrp="1"/>
          </p:cNvSpPr>
          <p:nvPr>
            <p:ph type="body" idx="1"/>
          </p:nvPr>
        </p:nvSpPr>
        <p:spPr>
          <a:xfrm>
            <a:off x="427988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1" name="Google Shape;141;p17"/>
          <p:cNvCxnSpPr/>
          <p:nvPr/>
        </p:nvCxnSpPr>
        <p:spPr>
          <a:xfrm>
            <a:off x="4957475" y="4500028"/>
            <a:ext cx="0" cy="1117200"/>
          </a:xfrm>
          <a:prstGeom prst="straightConnector1">
            <a:avLst/>
          </a:prstGeom>
          <a:noFill/>
          <a:ln w="9525" cap="flat" cmpd="sng">
            <a:solidFill>
              <a:schemeClr val="dk2"/>
            </a:solidFill>
            <a:prstDash val="solid"/>
            <a:round/>
            <a:headEnd type="none" w="med" len="med"/>
            <a:tailEnd type="oval" w="med" len="med"/>
          </a:ln>
        </p:spPr>
      </p:cxnSp>
      <p:sp>
        <p:nvSpPr>
          <p:cNvPr id="142" name="Google Shape;142;p17"/>
          <p:cNvSpPr txBox="1">
            <a:spLocks noGrp="1"/>
          </p:cNvSpPr>
          <p:nvPr>
            <p:ph type="title"/>
          </p:nvPr>
        </p:nvSpPr>
        <p:spPr>
          <a:xfrm>
            <a:off x="5004537" y="529455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7월</a:t>
            </a:r>
            <a:endParaRPr sz="1800">
              <a:solidFill>
                <a:schemeClr val="dk1"/>
              </a:solidFill>
            </a:endParaRPr>
          </a:p>
        </p:txBody>
      </p:sp>
      <p:sp>
        <p:nvSpPr>
          <p:cNvPr id="143" name="Google Shape;143;p17"/>
          <p:cNvSpPr txBox="1">
            <a:spLocks noGrp="1"/>
          </p:cNvSpPr>
          <p:nvPr>
            <p:ph type="body" idx="1"/>
          </p:nvPr>
        </p:nvSpPr>
        <p:spPr>
          <a:xfrm>
            <a:off x="5004537" y="568125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44" name="Google Shape;144;p17"/>
          <p:cNvCxnSpPr/>
          <p:nvPr/>
        </p:nvCxnSpPr>
        <p:spPr>
          <a:xfrm rot="10800000">
            <a:off x="7080781" y="2860487"/>
            <a:ext cx="0" cy="1117200"/>
          </a:xfrm>
          <a:prstGeom prst="straightConnector1">
            <a:avLst/>
          </a:prstGeom>
          <a:noFill/>
          <a:ln w="9525" cap="flat" cmpd="sng">
            <a:solidFill>
              <a:schemeClr val="dk2"/>
            </a:solidFill>
            <a:prstDash val="solid"/>
            <a:round/>
            <a:headEnd type="none" w="med" len="med"/>
            <a:tailEnd type="oval" w="med" len="med"/>
          </a:ln>
        </p:spPr>
      </p:cxnSp>
      <p:sp>
        <p:nvSpPr>
          <p:cNvPr id="145" name="Google Shape;145;p17"/>
          <p:cNvSpPr txBox="1">
            <a:spLocks noGrp="1"/>
          </p:cNvSpPr>
          <p:nvPr>
            <p:ph type="title"/>
          </p:nvPr>
        </p:nvSpPr>
        <p:spPr>
          <a:xfrm>
            <a:off x="7127837" y="2661215"/>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a:solidFill>
                  <a:schemeClr val="dk1"/>
                </a:solidFill>
              </a:rPr>
              <a:t>20XX년 10월</a:t>
            </a:r>
            <a:endParaRPr sz="1800">
              <a:solidFill>
                <a:schemeClr val="dk1"/>
              </a:solidFill>
            </a:endParaRPr>
          </a:p>
        </p:txBody>
      </p:sp>
      <p:sp>
        <p:nvSpPr>
          <p:cNvPr id="146" name="Google Shape;146;p17"/>
          <p:cNvSpPr txBox="1">
            <a:spLocks noGrp="1"/>
          </p:cNvSpPr>
          <p:nvPr>
            <p:ph type="body" idx="1"/>
          </p:nvPr>
        </p:nvSpPr>
        <p:spPr>
          <a:xfrm>
            <a:off x="7127837" y="3047916"/>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graphicFrame>
        <p:nvGraphicFramePr>
          <p:cNvPr id="147" name="Google Shape;147;p17"/>
          <p:cNvGraphicFramePr/>
          <p:nvPr/>
        </p:nvGraphicFramePr>
        <p:xfrm>
          <a:off x="323100" y="3977687"/>
          <a:ext cx="8522700" cy="533360"/>
        </p:xfrm>
        <a:graphic>
          <a:graphicData uri="http://schemas.openxmlformats.org/drawingml/2006/table">
            <a:tbl>
              <a:tblPr>
                <a:noFill/>
                <a:tableStyleId>{F13778A1-3FC6-4950-A652-ECCBD8EA5DF5}</a:tableStyleId>
              </a:tblPr>
              <a:tblGrid>
                <a:gridCol w="710225"/>
                <a:gridCol w="710225"/>
                <a:gridCol w="710225"/>
                <a:gridCol w="710225"/>
                <a:gridCol w="710225"/>
                <a:gridCol w="710225"/>
                <a:gridCol w="710225"/>
                <a:gridCol w="710225"/>
                <a:gridCol w="710225"/>
                <a:gridCol w="710225"/>
                <a:gridCol w="710225"/>
                <a:gridCol w="710225"/>
              </a:tblGrid>
              <a:tr h="533360">
                <a:tc>
                  <a:txBody>
                    <a:bodyPr/>
                    <a:lstStyle/>
                    <a:p>
                      <a:pPr marL="0" lvl="0" indent="0" algn="ctr" rtl="0">
                        <a:spcBef>
                          <a:spcPts val="0"/>
                        </a:spcBef>
                        <a:spcAft>
                          <a:spcPts val="0"/>
                        </a:spcAft>
                        <a:buNone/>
                      </a:pPr>
                      <a:r>
                        <a:rPr lang="ko" sz="1900">
                          <a:solidFill>
                            <a:srgbClr val="FFFFFF"/>
                          </a:solidFill>
                        </a:rPr>
                        <a:t>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3</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4월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5</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6</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7</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8월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9</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10</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chemeClr val="lt1"/>
                          </a:solidFill>
                        </a:rPr>
                        <a:t>11월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ko" sz="1900">
                          <a:solidFill>
                            <a:srgbClr val="FFFFFF"/>
                          </a:solidFill>
                        </a:rPr>
                        <a:t>12</a:t>
                      </a:r>
                      <a:r>
                        <a:rPr lang="ko" sz="1900">
                          <a:solidFill>
                            <a:schemeClr val="lt1"/>
                          </a:solidFill>
                        </a:rPr>
                        <a:t>월</a:t>
                      </a:r>
                      <a:endParaRPr sz="1900">
                        <a:solidFill>
                          <a:srgbClr val="FFFFFF"/>
                        </a:solidFill>
                      </a:endParaRPr>
                    </a:p>
                  </a:txBody>
                  <a:tcPr marL="91425" marR="91425"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60950" y="2753800"/>
            <a:ext cx="3687300" cy="1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부록</a:t>
            </a:r>
            <a:endParaRPr/>
          </a:p>
        </p:txBody>
      </p:sp>
      <p:sp>
        <p:nvSpPr>
          <p:cNvPr id="153" name="Google Shape;153;p18"/>
          <p:cNvSpPr txBox="1"/>
          <p:nvPr/>
        </p:nvSpPr>
        <p:spPr>
          <a:xfrm>
            <a:off x="4563150" y="763800"/>
            <a:ext cx="4119900" cy="533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ko" sz="1800" b="1" i="1">
                <a:solidFill>
                  <a:srgbClr val="FAFAFA"/>
                </a:solidFill>
                <a:latin typeface="Roboto"/>
                <a:ea typeface="Roboto"/>
                <a:cs typeface="Roboto"/>
                <a:sym typeface="Roboto"/>
              </a:rPr>
              <a:t>나올 법한 질문을 예상해 뒀다는 것을 청중에게 보여 주세요.</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ko" sz="1600" i="1">
                <a:solidFill>
                  <a:srgbClr val="FAFAFA"/>
                </a:solidFill>
                <a:latin typeface="Roboto"/>
                <a:ea typeface="Roboto"/>
                <a:cs typeface="Roboto"/>
                <a:sym typeface="Roboto"/>
              </a:rPr>
              <a:t>Q&amp;A를 위한 시간을 남겨 둡니다. 부록을 활용하여 청중의 질문에 관해 생각해 봤으며, 근거 자료와 함께 확실한 대답을 준비해 뒀다는 점을 보여 주세요. 청중이 문제점과 제시된 해결 방법을 얼마나 이해하고 있는지 파악할 기회를 주세요. 질문을 활용하면 청중이 여러분의 접근 방법이 좋은 이유를 스스로 깨닫고, 주제에 관해 여러분이 얼마나 잘 이해하고 있는지 보여 줄 수 있습니다.</a:t>
            </a:r>
            <a:endParaRPr sz="1600">
              <a:solidFill>
                <a:srgbClr val="737373"/>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방법</a:t>
            </a:r>
            <a:endParaRPr/>
          </a:p>
        </p:txBody>
      </p:sp>
      <p:cxnSp>
        <p:nvCxnSpPr>
          <p:cNvPr id="159" name="Google Shape;159;p19"/>
          <p:cNvCxnSpPr/>
          <p:nvPr/>
        </p:nvCxnSpPr>
        <p:spPr>
          <a:xfrm>
            <a:off x="929038" y="3343933"/>
            <a:ext cx="0" cy="1384800"/>
          </a:xfrm>
          <a:prstGeom prst="straightConnector1">
            <a:avLst/>
          </a:prstGeom>
          <a:noFill/>
          <a:ln w="9525" cap="flat" cmpd="sng">
            <a:solidFill>
              <a:srgbClr val="B7B7B7"/>
            </a:solidFill>
            <a:prstDash val="solid"/>
            <a:round/>
            <a:headEnd type="none" w="med" len="med"/>
            <a:tailEnd type="none" w="med" len="med"/>
          </a:ln>
        </p:spPr>
      </p:cxnSp>
      <p:sp>
        <p:nvSpPr>
          <p:cNvPr id="160" name="Google Shape;160;p19"/>
          <p:cNvSpPr txBox="1">
            <a:spLocks noGrp="1"/>
          </p:cNvSpPr>
          <p:nvPr>
            <p:ph type="title"/>
          </p:nvPr>
        </p:nvSpPr>
        <p:spPr>
          <a:xfrm>
            <a:off x="976112" y="3179583"/>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1단계</a:t>
            </a:r>
            <a:endParaRPr sz="1700">
              <a:solidFill>
                <a:schemeClr val="dk1"/>
              </a:solidFill>
            </a:endParaRPr>
          </a:p>
        </p:txBody>
      </p:sp>
      <p:sp>
        <p:nvSpPr>
          <p:cNvPr id="161" name="Google Shape;161;p19"/>
          <p:cNvSpPr txBox="1">
            <a:spLocks noGrp="1"/>
          </p:cNvSpPr>
          <p:nvPr>
            <p:ph type="body" idx="1"/>
          </p:nvPr>
        </p:nvSpPr>
        <p:spPr>
          <a:xfrm>
            <a:off x="976112" y="3566284"/>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200">
                <a:solidFill>
                  <a:schemeClr val="dk2"/>
                </a:solidFill>
              </a:rPr>
              <a:t>여기에 텍스트를 입력하세요 </a:t>
            </a:r>
            <a:endParaRPr sz="1200">
              <a:solidFill>
                <a:schemeClr val="dk2"/>
              </a:solidFill>
            </a:endParaRPr>
          </a:p>
        </p:txBody>
      </p:sp>
      <p:cxnSp>
        <p:nvCxnSpPr>
          <p:cNvPr id="162" name="Google Shape;162;p19"/>
          <p:cNvCxnSpPr/>
          <p:nvPr/>
        </p:nvCxnSpPr>
        <p:spPr>
          <a:xfrm>
            <a:off x="3395738" y="3140733"/>
            <a:ext cx="0" cy="1384800"/>
          </a:xfrm>
          <a:prstGeom prst="straightConnector1">
            <a:avLst/>
          </a:prstGeom>
          <a:noFill/>
          <a:ln w="9525" cap="flat" cmpd="sng">
            <a:solidFill>
              <a:srgbClr val="B7B7B7"/>
            </a:solidFill>
            <a:prstDash val="solid"/>
            <a:round/>
            <a:headEnd type="none" w="med" len="med"/>
            <a:tailEnd type="none" w="med" len="med"/>
          </a:ln>
        </p:spPr>
      </p:cxnSp>
      <p:sp>
        <p:nvSpPr>
          <p:cNvPr id="163" name="Google Shape;163;p19"/>
          <p:cNvSpPr txBox="1">
            <a:spLocks noGrp="1"/>
          </p:cNvSpPr>
          <p:nvPr>
            <p:ph type="title"/>
          </p:nvPr>
        </p:nvSpPr>
        <p:spPr>
          <a:xfrm>
            <a:off x="3442812" y="2988101"/>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2단계</a:t>
            </a:r>
            <a:endParaRPr sz="1700">
              <a:solidFill>
                <a:schemeClr val="dk1"/>
              </a:solidFill>
            </a:endParaRPr>
          </a:p>
        </p:txBody>
      </p:sp>
      <p:sp>
        <p:nvSpPr>
          <p:cNvPr id="164" name="Google Shape;164;p19"/>
          <p:cNvSpPr txBox="1">
            <a:spLocks noGrp="1"/>
          </p:cNvSpPr>
          <p:nvPr>
            <p:ph type="body" idx="1"/>
          </p:nvPr>
        </p:nvSpPr>
        <p:spPr>
          <a:xfrm>
            <a:off x="3442812" y="337480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cxnSp>
        <p:nvCxnSpPr>
          <p:cNvPr id="165" name="Google Shape;165;p19"/>
          <p:cNvCxnSpPr/>
          <p:nvPr/>
        </p:nvCxnSpPr>
        <p:spPr>
          <a:xfrm>
            <a:off x="6457563" y="2737467"/>
            <a:ext cx="0" cy="1384800"/>
          </a:xfrm>
          <a:prstGeom prst="straightConnector1">
            <a:avLst/>
          </a:prstGeom>
          <a:noFill/>
          <a:ln w="9525" cap="flat" cmpd="sng">
            <a:solidFill>
              <a:srgbClr val="B7B7B7"/>
            </a:solidFill>
            <a:prstDash val="solid"/>
            <a:round/>
            <a:headEnd type="none" w="med" len="med"/>
            <a:tailEnd type="none" w="med" len="med"/>
          </a:ln>
        </p:spPr>
      </p:cxnSp>
      <p:sp>
        <p:nvSpPr>
          <p:cNvPr id="166" name="Google Shape;166;p19"/>
          <p:cNvSpPr txBox="1">
            <a:spLocks noGrp="1"/>
          </p:cNvSpPr>
          <p:nvPr>
            <p:ph type="title"/>
          </p:nvPr>
        </p:nvSpPr>
        <p:spPr>
          <a:xfrm>
            <a:off x="6504637" y="2573260"/>
            <a:ext cx="1814100" cy="5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700">
                <a:solidFill>
                  <a:schemeClr val="dk1"/>
                </a:solidFill>
              </a:rPr>
              <a:t>3단계</a:t>
            </a:r>
            <a:endParaRPr sz="1700">
              <a:solidFill>
                <a:schemeClr val="dk1"/>
              </a:solidFill>
            </a:endParaRPr>
          </a:p>
        </p:txBody>
      </p:sp>
      <p:sp>
        <p:nvSpPr>
          <p:cNvPr id="167" name="Google Shape;167;p19"/>
          <p:cNvSpPr txBox="1">
            <a:spLocks noGrp="1"/>
          </p:cNvSpPr>
          <p:nvPr>
            <p:ph type="body" idx="1"/>
          </p:nvPr>
        </p:nvSpPr>
        <p:spPr>
          <a:xfrm>
            <a:off x="6504637" y="2959961"/>
            <a:ext cx="1814100" cy="7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2"/>
                </a:solidFill>
              </a:rPr>
              <a:t>여기에 텍스트를 입력하세요 </a:t>
            </a:r>
            <a:endParaRPr sz="1200">
              <a:solidFill>
                <a:schemeClr val="dk2"/>
              </a:solidFill>
            </a:endParaRPr>
          </a:p>
          <a:p>
            <a:pPr marL="0" lvl="0" indent="0" algn="l" rtl="0">
              <a:spcBef>
                <a:spcPts val="1600"/>
              </a:spcBef>
              <a:spcAft>
                <a:spcPts val="1600"/>
              </a:spcAft>
              <a:buNone/>
            </a:pPr>
            <a:endParaRPr sz="1200">
              <a:solidFill>
                <a:schemeClr val="dk2"/>
              </a:solidFill>
            </a:endParaRPr>
          </a:p>
        </p:txBody>
      </p:sp>
      <p:grpSp>
        <p:nvGrpSpPr>
          <p:cNvPr id="168" name="Google Shape;168;p19"/>
          <p:cNvGrpSpPr/>
          <p:nvPr/>
        </p:nvGrpSpPr>
        <p:grpSpPr>
          <a:xfrm>
            <a:off x="929033" y="4292897"/>
            <a:ext cx="6993309" cy="2027200"/>
            <a:chOff x="929030" y="3219673"/>
            <a:chExt cx="6993309" cy="1520400"/>
          </a:xfrm>
        </p:grpSpPr>
        <p:cxnSp>
          <p:nvCxnSpPr>
            <p:cNvPr id="169" name="Google Shape;169;p19"/>
            <p:cNvCxnSpPr>
              <a:stCxn id="170" idx="6"/>
              <a:endCxn id="171"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70" name="Google Shape;170;p19"/>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0"/>
          <p:cNvPicPr preferRelativeResize="0"/>
          <p:nvPr/>
        </p:nvPicPr>
        <p:blipFill rotWithShape="1">
          <a:blip r:embed="rId3">
            <a:alphaModFix/>
          </a:blip>
          <a:srcRect b="9477"/>
          <a:stretch/>
        </p:blipFill>
        <p:spPr>
          <a:xfrm>
            <a:off x="3" y="0"/>
            <a:ext cx="9144001" cy="6858000"/>
          </a:xfrm>
          <a:prstGeom prst="rect">
            <a:avLst/>
          </a:prstGeom>
          <a:noFill/>
          <a:ln>
            <a:noFill/>
          </a:ln>
        </p:spPr>
      </p:pic>
      <p:sp>
        <p:nvSpPr>
          <p:cNvPr id="178" name="Google Shape;178;p20"/>
          <p:cNvSpPr txBox="1">
            <a:spLocks noGrp="1"/>
          </p:cNvSpPr>
          <p:nvPr>
            <p:ph type="title"/>
          </p:nvPr>
        </p:nvSpPr>
        <p:spPr>
          <a:xfrm>
            <a:off x="729450" y="1152400"/>
            <a:ext cx="7021200" cy="39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기술:</a:t>
            </a:r>
            <a:endParaRPr/>
          </a:p>
          <a:p>
            <a:pPr marL="0" lvl="0" indent="0" algn="l" rtl="0">
              <a:spcBef>
                <a:spcPts val="0"/>
              </a:spcBef>
              <a:spcAft>
                <a:spcPts val="0"/>
              </a:spcAft>
              <a:buNone/>
            </a:pPr>
            <a:r>
              <a:rPr lang="ko"/>
              <a:t>GPS + RFID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30000" y="1758200"/>
            <a:ext cx="3300900" cy="18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800"/>
              <a:t>수익 모델</a:t>
            </a:r>
            <a:endParaRPr sz="2800"/>
          </a:p>
        </p:txBody>
      </p:sp>
      <p:sp>
        <p:nvSpPr>
          <p:cNvPr id="184" name="Google Shape;184;p21"/>
          <p:cNvSpPr txBox="1">
            <a:spLocks noGrp="1"/>
          </p:cNvSpPr>
          <p:nvPr>
            <p:ph type="body" idx="1"/>
          </p:nvPr>
        </p:nvSpPr>
        <p:spPr>
          <a:xfrm>
            <a:off x="721225" y="3708967"/>
            <a:ext cx="3300900" cy="2130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sz="1600"/>
              <a:t>여기에 텍스트를 입력하세요 여기에 텍스트를 입력하세요 여기에 텍스트를 입력하세요 여기에 텍스트를 입력하세요 </a:t>
            </a:r>
            <a:endParaRPr/>
          </a:p>
        </p:txBody>
      </p:sp>
      <p:sp>
        <p:nvSpPr>
          <p:cNvPr id="185" name="Google Shape;185;p21"/>
          <p:cNvSpPr txBox="1">
            <a:spLocks noGrp="1"/>
          </p:cNvSpPr>
          <p:nvPr>
            <p:ph type="title"/>
          </p:nvPr>
        </p:nvSpPr>
        <p:spPr>
          <a:xfrm>
            <a:off x="4337500" y="685533"/>
            <a:ext cx="3753900" cy="12828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소비자</a:t>
            </a:r>
            <a:endParaRPr/>
          </a:p>
        </p:txBody>
      </p:sp>
      <p:cxnSp>
        <p:nvCxnSpPr>
          <p:cNvPr id="186" name="Google Shape;186;p21"/>
          <p:cNvCxnSpPr>
            <a:stCxn id="185" idx="2"/>
            <a:endCxn id="187" idx="0"/>
          </p:cNvCxnSpPr>
          <p:nvPr/>
        </p:nvCxnSpPr>
        <p:spPr>
          <a:xfrm>
            <a:off x="6214450" y="1968333"/>
            <a:ext cx="0" cy="819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21"/>
          <p:cNvSpPr txBox="1">
            <a:spLocks noGrp="1"/>
          </p:cNvSpPr>
          <p:nvPr>
            <p:ph type="title"/>
          </p:nvPr>
        </p:nvSpPr>
        <p:spPr>
          <a:xfrm>
            <a:off x="4337500" y="2787568"/>
            <a:ext cx="3753900" cy="12828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장소</a:t>
            </a:r>
            <a:endParaRPr/>
          </a:p>
        </p:txBody>
      </p:sp>
      <p:cxnSp>
        <p:nvCxnSpPr>
          <p:cNvPr id="188" name="Google Shape;188;p21"/>
          <p:cNvCxnSpPr>
            <a:stCxn id="187" idx="2"/>
            <a:endCxn id="189" idx="0"/>
          </p:cNvCxnSpPr>
          <p:nvPr/>
        </p:nvCxnSpPr>
        <p:spPr>
          <a:xfrm>
            <a:off x="6214450" y="4070368"/>
            <a:ext cx="0" cy="819200"/>
          </a:xfrm>
          <a:prstGeom prst="straightConnector1">
            <a:avLst/>
          </a:prstGeom>
          <a:noFill/>
          <a:ln w="9525" cap="flat" cmpd="sng">
            <a:solidFill>
              <a:schemeClr val="dk2"/>
            </a:solidFill>
            <a:prstDash val="solid"/>
            <a:round/>
            <a:headEnd type="none" w="med" len="med"/>
            <a:tailEnd type="none" w="med" len="med"/>
          </a:ln>
        </p:spPr>
      </p:cxnSp>
      <p:sp>
        <p:nvSpPr>
          <p:cNvPr id="189" name="Google Shape;189;p21"/>
          <p:cNvSpPr txBox="1">
            <a:spLocks noGrp="1"/>
          </p:cNvSpPr>
          <p:nvPr>
            <p:ph type="title"/>
          </p:nvPr>
        </p:nvSpPr>
        <p:spPr>
          <a:xfrm>
            <a:off x="4337501" y="4889543"/>
            <a:ext cx="3753900" cy="12828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ko"/>
              <a:t>예술가</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descr="판자길 위에 앉아 있는 청년들을 위에서 찍은 사진"/>
          <p:cNvPicPr preferRelativeResize="0"/>
          <p:nvPr/>
        </p:nvPicPr>
        <p:blipFill rotWithShape="1">
          <a:blip r:embed="rId3">
            <a:alphaModFix/>
          </a:blip>
          <a:srcRect t="8630" r="1254" b="8063"/>
          <a:stretch/>
        </p:blipFill>
        <p:spPr>
          <a:xfrm>
            <a:off x="-30675" y="1"/>
            <a:ext cx="9174677" cy="6858003"/>
          </a:xfrm>
          <a:prstGeom prst="rect">
            <a:avLst/>
          </a:prstGeom>
          <a:noFill/>
          <a:ln>
            <a:noFill/>
          </a:ln>
        </p:spPr>
      </p:pic>
      <p:sp>
        <p:nvSpPr>
          <p:cNvPr id="195" name="Google Shape;195;p22"/>
          <p:cNvSpPr txBox="1">
            <a:spLocks noGrp="1"/>
          </p:cNvSpPr>
          <p:nvPr>
            <p:ph type="title"/>
          </p:nvPr>
        </p:nvSpPr>
        <p:spPr>
          <a:xfrm>
            <a:off x="490250" y="651000"/>
            <a:ext cx="4439100" cy="54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3000" b="1"/>
              <a:t>왜 지금인가?</a:t>
            </a:r>
            <a:endParaRPr sz="3000" b="1"/>
          </a:p>
          <a:p>
            <a:pPr marL="0" lvl="0" indent="0" algn="l" rtl="0">
              <a:spcBef>
                <a:spcPts val="1000"/>
              </a:spcBef>
              <a:spcAft>
                <a:spcPts val="1000"/>
              </a:spcAft>
              <a:buNone/>
            </a:pPr>
            <a:r>
              <a:rPr lang="ko" sz="3000"/>
              <a:t>여기에 텍스트를 입력하세요 여기에 텍스트를 입력하세요 여기에 텍스트를 입력하세요 </a:t>
            </a:r>
            <a:endParaRPr/>
          </a:p>
        </p:txBody>
      </p:sp>
      <p:grpSp>
        <p:nvGrpSpPr>
          <p:cNvPr id="196" name="Google Shape;196;p22"/>
          <p:cNvGrpSpPr/>
          <p:nvPr/>
        </p:nvGrpSpPr>
        <p:grpSpPr>
          <a:xfrm>
            <a:off x="5212397" y="1152695"/>
            <a:ext cx="3307407" cy="4409876"/>
            <a:chOff x="5212394" y="864520"/>
            <a:chExt cx="3307407" cy="3307407"/>
          </a:xfrm>
        </p:grpSpPr>
        <p:sp>
          <p:nvSpPr>
            <p:cNvPr id="197" name="Google Shape;197;p22"/>
            <p:cNvSpPr/>
            <p:nvPr/>
          </p:nvSpPr>
          <p:spPr>
            <a:xfrm>
              <a:off x="521239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54948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886575"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22366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56075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97844"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234932"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57202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7909113"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246201" y="86452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21239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54948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5886575" y="1201621"/>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2366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56075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6897844"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7234932"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57202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7909113"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8246201" y="120160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521239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554948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5886575"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2366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56075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897844"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7234932"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757202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7909113"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8246201" y="1538700"/>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521239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554948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86575"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22366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656075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897844"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234932"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57202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909113"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8246201" y="187578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21239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54948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886575"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622366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656075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897844"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34932"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57202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7909113"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8246201" y="2212878"/>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521239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554948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5886575"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622366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656075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897844"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7234932"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757202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909113"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246201" y="2549969"/>
              <a:ext cx="273600" cy="27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21239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554948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5886575"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22366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656075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6897844"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7234932"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57202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909113"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246201" y="288705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521239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554948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886575"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22366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656075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897844"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234932"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57202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7909113"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46201" y="322414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521239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554948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5886575"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22366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56075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897844"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7234932"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757202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7909113"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246201" y="3561238"/>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521239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54948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886575"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622366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56075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897844"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234932"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757202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7909113"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246201" y="3898327"/>
              <a:ext cx="273600" cy="27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729450" y="855800"/>
            <a:ext cx="7688700" cy="713600"/>
          </a:xfrm>
        </p:spPr>
        <p:txBody>
          <a:bodyPr/>
          <a:lstStyle/>
          <a:p>
            <a:r>
              <a:rPr lang="en-US" altLang="ko-KR" dirty="0" smtClean="0"/>
              <a:t>1.1 </a:t>
            </a:r>
            <a:r>
              <a:rPr lang="ko-KR" altLang="en-US" dirty="0"/>
              <a:t>연구의 배경 및 필요성</a:t>
            </a: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sp>
        <p:nvSpPr>
          <p:cNvPr id="8" name="직사각형 7"/>
          <p:cNvSpPr/>
          <p:nvPr/>
        </p:nvSpPr>
        <p:spPr>
          <a:xfrm>
            <a:off x="4098357" y="5546997"/>
            <a:ext cx="4162927" cy="338554"/>
          </a:xfrm>
          <a:prstGeom prst="rect">
            <a:avLst/>
          </a:prstGeom>
        </p:spPr>
        <p:txBody>
          <a:bodyPr wrap="square">
            <a:spAutoFit/>
          </a:bodyPr>
          <a:lstStyle/>
          <a:p>
            <a:pPr marL="0" indent="0">
              <a:lnSpc>
                <a:spcPct val="160000"/>
              </a:lnSpc>
              <a:buNone/>
            </a:pPr>
            <a:r>
              <a:rPr lang="en-US" altLang="ko-KR" sz="1000" dirty="0">
                <a:latin typeface="굴림체" pitchFamily="49" charset="-127"/>
                <a:ea typeface="굴림체" pitchFamily="49" charset="-127"/>
              </a:rPr>
              <a:t>2018</a:t>
            </a:r>
            <a:r>
              <a:rPr lang="ko-KR" altLang="en-US" sz="1000" dirty="0">
                <a:latin typeface="굴림체" pitchFamily="49" charset="-127"/>
                <a:ea typeface="굴림체" pitchFamily="49" charset="-127"/>
              </a:rPr>
              <a:t>년 한국 영화산업 결산 </a:t>
            </a:r>
            <a:r>
              <a:rPr lang="en-US" altLang="ko-KR" sz="1000" dirty="0" smtClean="0">
                <a:latin typeface="굴림체" pitchFamily="49" charset="-127"/>
                <a:ea typeface="굴림체" pitchFamily="49" charset="-127"/>
              </a:rPr>
              <a:t>(</a:t>
            </a:r>
            <a:r>
              <a:rPr lang="ko-KR" altLang="en-US" sz="1000" dirty="0" smtClean="0">
                <a:latin typeface="굴림체" pitchFamily="49" charset="-127"/>
                <a:ea typeface="굴림체" pitchFamily="49" charset="-127"/>
              </a:rPr>
              <a:t>영화진흥위원회 영화정책연구원</a:t>
            </a:r>
            <a:r>
              <a:rPr lang="en-US" altLang="ko-KR" sz="1000" dirty="0" smtClean="0">
                <a:latin typeface="굴림체" pitchFamily="49" charset="-127"/>
                <a:ea typeface="굴림체" pitchFamily="49" charset="-127"/>
              </a:rPr>
              <a:t>, 2018)</a:t>
            </a:r>
            <a:endParaRPr lang="ko-KR" altLang="en-US" sz="1000" dirty="0">
              <a:latin typeface="굴림체" pitchFamily="49" charset="-127"/>
              <a:ea typeface="굴림체" pitchFamily="49"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356" b="3444"/>
          <a:stretch/>
        </p:blipFill>
        <p:spPr bwMode="auto">
          <a:xfrm>
            <a:off x="874489" y="1761702"/>
            <a:ext cx="7395023" cy="3784833"/>
          </a:xfrm>
          <a:prstGeom prst="rect">
            <a:avLst/>
          </a:prstGeom>
          <a:noFill/>
          <a:ln w="9525">
            <a:solidFill>
              <a:schemeClr val="accent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직사각형 1"/>
          <p:cNvSpPr/>
          <p:nvPr/>
        </p:nvSpPr>
        <p:spPr>
          <a:xfrm>
            <a:off x="945772" y="5132284"/>
            <a:ext cx="7236000" cy="360000"/>
          </a:xfrm>
          <a:prstGeom prst="rect">
            <a:avLst/>
          </a:prstGeom>
          <a:no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7586358" y="5132283"/>
            <a:ext cx="612000" cy="360000"/>
          </a:xfrm>
          <a:prstGeom prst="rect">
            <a:avLst/>
          </a:prstGeom>
          <a:solidFill>
            <a:srgbClr val="EB5600">
              <a:alpha val="38824"/>
            </a:srgbClr>
          </a:solidFill>
          <a:ln w="3810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692509" y="5948312"/>
            <a:ext cx="7758981" cy="548756"/>
          </a:xfrm>
          <a:prstGeom prst="roundRect">
            <a:avLst/>
          </a:prstGeom>
          <a:solidFill>
            <a:schemeClr val="tx1">
              <a:lumMod val="75000"/>
            </a:schemeClr>
          </a:solidFill>
          <a:ln w="38100">
            <a:solidFill>
              <a:schemeClr val="tx1">
                <a:lumMod val="75000"/>
              </a:schemeClr>
            </a:solidFill>
          </a:ln>
          <a:scene3d>
            <a:camera prst="orthographicFront"/>
            <a:lightRig rig="threePt" dir="t"/>
          </a:scene3d>
          <a:sp3d>
            <a:bevelT/>
          </a:sp3d>
        </p:spPr>
        <p:txBody>
          <a:bodyPr wrap="square" rtlCol="0" anchor="ctr">
            <a:noAutofit/>
          </a:bodyPr>
          <a:lstStyle/>
          <a:p>
            <a:pPr algn="ctr"/>
            <a:r>
              <a:rPr lang="ko-KR" altLang="en-US" sz="2000" b="1" dirty="0" smtClean="0">
                <a:solidFill>
                  <a:schemeClr val="bg1"/>
                </a:solidFill>
                <a:effectLst>
                  <a:outerShdw blurRad="38100" dist="38100" dir="2700000" algn="tl">
                    <a:srgbClr val="000000">
                      <a:alpha val="43137"/>
                    </a:srgbClr>
                  </a:outerShdw>
                </a:effectLst>
                <a:latin typeface="+mn-ea"/>
                <a:ea typeface="+mn-ea"/>
              </a:rPr>
              <a:t>최근 한국영화 투자수익률의 부진</a:t>
            </a:r>
            <a:endParaRPr lang="ko-KR" altLang="en-US" sz="2000" b="1" dirty="0">
              <a:solidFill>
                <a:schemeClr val="bg1"/>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4034440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title"/>
          </p:nvPr>
        </p:nvSpPr>
        <p:spPr>
          <a:xfrm>
            <a:off x="729450" y="855800"/>
            <a:ext cx="7688700" cy="713600"/>
          </a:xfrm>
        </p:spPr>
        <p:txBody>
          <a:bodyPr/>
          <a:lstStyle/>
          <a:p>
            <a:r>
              <a:rPr lang="en-US" altLang="ko-KR" dirty="0" smtClean="0"/>
              <a:t>1.2 </a:t>
            </a:r>
            <a:r>
              <a:rPr lang="ko-KR" altLang="en-US" dirty="0"/>
              <a:t>연구의 </a:t>
            </a:r>
            <a:r>
              <a:rPr lang="ko-KR" altLang="en-US" dirty="0" smtClean="0"/>
              <a:t>목적</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aphicFrame>
        <p:nvGraphicFramePr>
          <p:cNvPr id="10" name="내용 개체 틀 3"/>
          <p:cNvGraphicFramePr>
            <a:graphicFrameLocks/>
          </p:cNvGraphicFramePr>
          <p:nvPr>
            <p:extLst>
              <p:ext uri="{D42A27DB-BD31-4B8C-83A1-F6EECF244321}">
                <p14:modId xmlns:p14="http://schemas.microsoft.com/office/powerpoint/2010/main" val="2408239193"/>
              </p:ext>
            </p:extLst>
          </p:nvPr>
        </p:nvGraphicFramePr>
        <p:xfrm>
          <a:off x="457200" y="1828800"/>
          <a:ext cx="8229600" cy="477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056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3" name="제목 2"/>
          <p:cNvSpPr>
            <a:spLocks noGrp="1"/>
          </p:cNvSpPr>
          <p:nvPr>
            <p:ph type="title"/>
          </p:nvPr>
        </p:nvSpPr>
        <p:spPr>
          <a:xfrm>
            <a:off x="729450" y="855800"/>
            <a:ext cx="7688700" cy="713600"/>
          </a:xfrm>
        </p:spPr>
        <p:txBody>
          <a:bodyPr/>
          <a:lstStyle/>
          <a:p>
            <a:r>
              <a:rPr lang="en-US" altLang="ko-KR" dirty="0" smtClean="0"/>
              <a:t>1.3 </a:t>
            </a:r>
            <a:r>
              <a:rPr lang="ko-KR" altLang="en-US" dirty="0" smtClean="0"/>
              <a:t>연구 문제 및 가설</a:t>
            </a:r>
            <a:endParaRPr lang="ko-KR" altLang="en-US" dirty="0"/>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1. </a:t>
            </a:r>
            <a:r>
              <a:rPr lang="ko-KR" altLang="en-US" sz="2000" dirty="0" smtClean="0"/>
              <a:t>서론</a:t>
            </a:r>
            <a:endParaRPr lang="ko-KR" altLang="en-US" sz="2000" dirty="0"/>
          </a:p>
        </p:txBody>
      </p:sp>
      <p:grpSp>
        <p:nvGrpSpPr>
          <p:cNvPr id="142" name="그룹 141"/>
          <p:cNvGrpSpPr/>
          <p:nvPr/>
        </p:nvGrpSpPr>
        <p:grpSpPr>
          <a:xfrm>
            <a:off x="1989395" y="5084251"/>
            <a:ext cx="1944000" cy="324000"/>
            <a:chOff x="1989395" y="5081888"/>
            <a:chExt cx="1944000" cy="324000"/>
          </a:xfrm>
        </p:grpSpPr>
        <p:sp>
          <p:nvSpPr>
            <p:cNvPr id="127" name="직사각형 16"/>
            <p:cNvSpPr/>
            <p:nvPr/>
          </p:nvSpPr>
          <p:spPr>
            <a:xfrm flipH="1">
              <a:off x="1989395" y="5081888"/>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전 반응</a:t>
              </a:r>
              <a:endParaRPr lang="ko-KR" altLang="en-US" sz="1600" b="1" dirty="0">
                <a:solidFill>
                  <a:schemeClr val="accent1"/>
                </a:solidFill>
                <a:latin typeface="+mn-ea"/>
              </a:endParaRPr>
            </a:p>
          </p:txBody>
        </p:sp>
        <p:sp>
          <p:nvSpPr>
            <p:cNvPr id="31" name="타원 30"/>
            <p:cNvSpPr/>
            <p:nvPr/>
          </p:nvSpPr>
          <p:spPr>
            <a:xfrm flipH="1">
              <a:off x="3736245" y="5127525"/>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2" name="그룹 151"/>
          <p:cNvGrpSpPr/>
          <p:nvPr/>
        </p:nvGrpSpPr>
        <p:grpSpPr>
          <a:xfrm>
            <a:off x="861274" y="5084251"/>
            <a:ext cx="1080000" cy="1080000"/>
            <a:chOff x="861274" y="5084251"/>
            <a:chExt cx="1080000" cy="1080000"/>
          </a:xfrm>
          <a:effectLst>
            <a:outerShdw blurRad="50800" dist="38100" dir="2700000" algn="tl" rotWithShape="0">
              <a:prstClr val="black">
                <a:alpha val="40000"/>
              </a:prstClr>
            </a:outerShdw>
          </a:effectLst>
        </p:grpSpPr>
        <p:sp>
          <p:nvSpPr>
            <p:cNvPr id="15" name="타원 14"/>
            <p:cNvSpPr/>
            <p:nvPr/>
          </p:nvSpPr>
          <p:spPr>
            <a:xfrm flipH="1">
              <a:off x="861274" y="5084251"/>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4" name="그림 53"/>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31274" y="5354251"/>
              <a:ext cx="540000" cy="540000"/>
            </a:xfrm>
            <a:prstGeom prst="rect">
              <a:avLst/>
            </a:prstGeom>
          </p:spPr>
        </p:pic>
      </p:grpSp>
      <p:grpSp>
        <p:nvGrpSpPr>
          <p:cNvPr id="140" name="그룹 139"/>
          <p:cNvGrpSpPr/>
          <p:nvPr/>
        </p:nvGrpSpPr>
        <p:grpSpPr>
          <a:xfrm>
            <a:off x="1989395" y="2149569"/>
            <a:ext cx="1944000" cy="324000"/>
            <a:chOff x="1989395" y="2147206"/>
            <a:chExt cx="1944000" cy="324000"/>
          </a:xfrm>
        </p:grpSpPr>
        <p:sp>
          <p:nvSpPr>
            <p:cNvPr id="17" name="직사각형 16"/>
            <p:cNvSpPr/>
            <p:nvPr/>
          </p:nvSpPr>
          <p:spPr>
            <a:xfrm flipH="1">
              <a:off x="1989395" y="2147206"/>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영화의 특성</a:t>
              </a:r>
              <a:endParaRPr lang="ko-KR" altLang="en-US" sz="1600" b="1" dirty="0">
                <a:solidFill>
                  <a:schemeClr val="accent1"/>
                </a:solidFill>
                <a:latin typeface="+mn-ea"/>
              </a:endParaRPr>
            </a:p>
          </p:txBody>
        </p:sp>
        <p:sp>
          <p:nvSpPr>
            <p:cNvPr id="28" name="타원 27"/>
            <p:cNvSpPr/>
            <p:nvPr/>
          </p:nvSpPr>
          <p:spPr>
            <a:xfrm flipH="1">
              <a:off x="3736245" y="2195334"/>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0" name="그룹 149"/>
          <p:cNvGrpSpPr/>
          <p:nvPr/>
        </p:nvGrpSpPr>
        <p:grpSpPr>
          <a:xfrm>
            <a:off x="861274" y="2149569"/>
            <a:ext cx="1080000" cy="1080000"/>
            <a:chOff x="861274" y="2149569"/>
            <a:chExt cx="1080000" cy="1080000"/>
          </a:xfrm>
          <a:effectLst>
            <a:outerShdw blurRad="50800" dist="38100" dir="2700000" algn="tl" rotWithShape="0">
              <a:prstClr val="black">
                <a:alpha val="40000"/>
              </a:prstClr>
            </a:outerShdw>
          </a:effectLst>
        </p:grpSpPr>
        <p:sp>
          <p:nvSpPr>
            <p:cNvPr id="33" name="타원 32"/>
            <p:cNvSpPr/>
            <p:nvPr/>
          </p:nvSpPr>
          <p:spPr>
            <a:xfrm flipH="1">
              <a:off x="861274" y="2149569"/>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5" name="그림 54"/>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131274" y="2419569"/>
              <a:ext cx="540000" cy="540000"/>
            </a:xfrm>
            <a:prstGeom prst="rect">
              <a:avLst/>
            </a:prstGeom>
          </p:spPr>
        </p:pic>
      </p:grpSp>
      <p:grpSp>
        <p:nvGrpSpPr>
          <p:cNvPr id="141" name="그룹 140"/>
          <p:cNvGrpSpPr/>
          <p:nvPr/>
        </p:nvGrpSpPr>
        <p:grpSpPr>
          <a:xfrm>
            <a:off x="1989395" y="3616910"/>
            <a:ext cx="1944000" cy="324000"/>
            <a:chOff x="1989395" y="3614547"/>
            <a:chExt cx="1944000" cy="324000"/>
          </a:xfrm>
        </p:grpSpPr>
        <p:sp>
          <p:nvSpPr>
            <p:cNvPr id="126" name="직사각형 16"/>
            <p:cNvSpPr/>
            <p:nvPr/>
          </p:nvSpPr>
          <p:spPr>
            <a:xfrm flipH="1">
              <a:off x="1989395" y="3614547"/>
              <a:ext cx="1944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accent3">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600" b="1" dirty="0" smtClean="0">
                  <a:solidFill>
                    <a:schemeClr val="accent1"/>
                  </a:solidFill>
                  <a:latin typeface="+mn-ea"/>
                </a:rPr>
                <a:t>개봉 시기</a:t>
              </a:r>
              <a:endParaRPr lang="ko-KR" altLang="en-US" sz="1600" b="1" dirty="0">
                <a:solidFill>
                  <a:schemeClr val="accent1"/>
                </a:solidFill>
                <a:latin typeface="+mn-ea"/>
              </a:endParaRPr>
            </a:p>
          </p:txBody>
        </p:sp>
        <p:sp>
          <p:nvSpPr>
            <p:cNvPr id="30" name="타원 29"/>
            <p:cNvSpPr/>
            <p:nvPr/>
          </p:nvSpPr>
          <p:spPr>
            <a:xfrm flipH="1">
              <a:off x="3736245" y="3665039"/>
              <a:ext cx="57349" cy="4587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accent1"/>
                </a:solidFill>
                <a:latin typeface="+mn-ea"/>
              </a:endParaRPr>
            </a:p>
          </p:txBody>
        </p:sp>
      </p:grpSp>
      <p:grpSp>
        <p:nvGrpSpPr>
          <p:cNvPr id="151" name="그룹 150"/>
          <p:cNvGrpSpPr/>
          <p:nvPr/>
        </p:nvGrpSpPr>
        <p:grpSpPr>
          <a:xfrm>
            <a:off x="861274" y="3616910"/>
            <a:ext cx="1080000" cy="1080000"/>
            <a:chOff x="861274" y="3616910"/>
            <a:chExt cx="1080000" cy="1080000"/>
          </a:xfrm>
          <a:effectLst>
            <a:outerShdw blurRad="50800" dist="38100" dir="2700000" algn="tl" rotWithShape="0">
              <a:prstClr val="black">
                <a:alpha val="40000"/>
              </a:prstClr>
            </a:outerShdw>
          </a:effectLst>
        </p:grpSpPr>
        <p:sp>
          <p:nvSpPr>
            <p:cNvPr id="14" name="타원 13"/>
            <p:cNvSpPr/>
            <p:nvPr/>
          </p:nvSpPr>
          <p:spPr>
            <a:xfrm flipH="1">
              <a:off x="861274" y="3616910"/>
              <a:ext cx="1080000" cy="1080000"/>
            </a:xfrm>
            <a:prstGeom prst="ellipse">
              <a:avLst/>
            </a:prstGeom>
            <a:solidFill>
              <a:srgbClr val="E9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53" name="그림 52"/>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131274" y="3886910"/>
              <a:ext cx="540000" cy="540000"/>
            </a:xfrm>
            <a:prstGeom prst="rect">
              <a:avLst/>
            </a:prstGeom>
          </p:spPr>
        </p:pic>
      </p:grpSp>
      <p:grpSp>
        <p:nvGrpSpPr>
          <p:cNvPr id="149" name="그룹 148"/>
          <p:cNvGrpSpPr/>
          <p:nvPr/>
        </p:nvGrpSpPr>
        <p:grpSpPr>
          <a:xfrm>
            <a:off x="7202726" y="3616910"/>
            <a:ext cx="1080000" cy="1080000"/>
            <a:chOff x="7202726" y="3616910"/>
            <a:chExt cx="1080000" cy="1080000"/>
          </a:xfrm>
          <a:effectLst>
            <a:outerShdw blurRad="50800" dist="38100" dir="2700000" algn="tl" rotWithShape="0">
              <a:prstClr val="black">
                <a:alpha val="40000"/>
              </a:prstClr>
            </a:outerShdw>
          </a:effectLst>
        </p:grpSpPr>
        <p:sp>
          <p:nvSpPr>
            <p:cNvPr id="72" name="타원 71"/>
            <p:cNvSpPr/>
            <p:nvPr/>
          </p:nvSpPr>
          <p:spPr>
            <a:xfrm flipH="1">
              <a:off x="7202726" y="3616910"/>
              <a:ext cx="1080000" cy="10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pic>
          <p:nvPicPr>
            <p:cNvPr id="71" name="그림 70"/>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472726" y="3886910"/>
              <a:ext cx="540000" cy="540000"/>
            </a:xfrm>
            <a:prstGeom prst="rect">
              <a:avLst/>
            </a:prstGeom>
          </p:spPr>
        </p:pic>
      </p:grpSp>
      <p:grpSp>
        <p:nvGrpSpPr>
          <p:cNvPr id="143" name="그룹 142"/>
          <p:cNvGrpSpPr/>
          <p:nvPr/>
        </p:nvGrpSpPr>
        <p:grpSpPr>
          <a:xfrm>
            <a:off x="5897132" y="3616910"/>
            <a:ext cx="1260000" cy="324000"/>
            <a:chOff x="5897132" y="3614547"/>
            <a:chExt cx="1260000" cy="324000"/>
          </a:xfrm>
        </p:grpSpPr>
        <p:sp>
          <p:nvSpPr>
            <p:cNvPr id="128" name="직사각형 16"/>
            <p:cNvSpPr/>
            <p:nvPr/>
          </p:nvSpPr>
          <p:spPr>
            <a:xfrm>
              <a:off x="5897132" y="3614547"/>
              <a:ext cx="1260000" cy="324000"/>
            </a:xfrm>
            <a:custGeom>
              <a:avLst/>
              <a:gdLst>
                <a:gd name="connsiteX0" fmla="*/ 0 w 1671099"/>
                <a:gd name="connsiteY0" fmla="*/ 0 h 432000"/>
                <a:gd name="connsiteX1" fmla="*/ 1671099 w 1671099"/>
                <a:gd name="connsiteY1" fmla="*/ 0 h 432000"/>
                <a:gd name="connsiteX2" fmla="*/ 1671099 w 1671099"/>
                <a:gd name="connsiteY2" fmla="*/ 432000 h 432000"/>
                <a:gd name="connsiteX3" fmla="*/ 0 w 1671099"/>
                <a:gd name="connsiteY3" fmla="*/ 432000 h 432000"/>
                <a:gd name="connsiteX4" fmla="*/ 0 w 1671099"/>
                <a:gd name="connsiteY4" fmla="*/ 0 h 432000"/>
                <a:gd name="connsiteX0" fmla="*/ 0 w 1671099"/>
                <a:gd name="connsiteY0" fmla="*/ 0 h 432000"/>
                <a:gd name="connsiteX1" fmla="*/ 1671099 w 1671099"/>
                <a:gd name="connsiteY1" fmla="*/ 0 h 432000"/>
                <a:gd name="connsiteX2" fmla="*/ 1671099 w 1671099"/>
                <a:gd name="connsiteY2" fmla="*/ 432000 h 432000"/>
                <a:gd name="connsiteX3" fmla="*/ 192505 w 1671099"/>
                <a:gd name="connsiteY3" fmla="*/ 432000 h 432000"/>
                <a:gd name="connsiteX4" fmla="*/ 0 w 1671099"/>
                <a:gd name="connsiteY4" fmla="*/ 0 h 4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1099" h="432000">
                  <a:moveTo>
                    <a:pt x="0" y="0"/>
                  </a:moveTo>
                  <a:lnTo>
                    <a:pt x="1671099" y="0"/>
                  </a:lnTo>
                  <a:lnTo>
                    <a:pt x="1671099" y="432000"/>
                  </a:lnTo>
                  <a:lnTo>
                    <a:pt x="192505" y="432000"/>
                  </a:lnTo>
                  <a:lnTo>
                    <a:pt x="0" y="0"/>
                  </a:lnTo>
                  <a:close/>
                </a:path>
              </a:pathLst>
            </a:custGeom>
            <a:solidFill>
              <a:schemeClr val="tx1">
                <a:lumMod val="20000"/>
                <a:lumOff val="8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ko-KR" altLang="en-US" sz="1600" b="1" dirty="0" smtClean="0">
                  <a:solidFill>
                    <a:schemeClr val="accent1"/>
                  </a:solidFill>
                  <a:latin typeface="+mn-ea"/>
                </a:rPr>
                <a:t> 관객 수</a:t>
              </a:r>
              <a:endParaRPr lang="ko-KR" altLang="en-US" sz="1600" b="1" dirty="0">
                <a:solidFill>
                  <a:schemeClr val="accent1"/>
                </a:solidFill>
                <a:latin typeface="+mn-ea"/>
              </a:endParaRPr>
            </a:p>
          </p:txBody>
        </p:sp>
        <p:sp>
          <p:nvSpPr>
            <p:cNvPr id="92" name="타원 91"/>
            <p:cNvSpPr/>
            <p:nvPr/>
          </p:nvSpPr>
          <p:spPr>
            <a:xfrm>
              <a:off x="5976066" y="3665039"/>
              <a:ext cx="57349" cy="57349"/>
            </a:xfrm>
            <a:prstGeom prst="ellipse">
              <a:avLst/>
            </a:prstGeom>
            <a:solidFill>
              <a:srgbClr val="E94B2B"/>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600">
                <a:solidFill>
                  <a:schemeClr val="accent1"/>
                </a:solidFill>
                <a:latin typeface="+mn-ea"/>
              </a:endParaRPr>
            </a:p>
          </p:txBody>
        </p:sp>
      </p:grpSp>
      <p:cxnSp>
        <p:nvCxnSpPr>
          <p:cNvPr id="83" name="꺾인 연결선 82"/>
          <p:cNvCxnSpPr>
            <a:stCxn id="92" idx="2"/>
          </p:cNvCxnSpPr>
          <p:nvPr/>
        </p:nvCxnSpPr>
        <p:spPr>
          <a:xfrm rot="10800000">
            <a:off x="3761808" y="2220029"/>
            <a:ext cx="2214259" cy="1476048"/>
          </a:xfrm>
          <a:prstGeom prst="bentConnector3">
            <a:avLst>
              <a:gd name="adj1" fmla="val 50000"/>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꺾인 연결선 111"/>
          <p:cNvCxnSpPr/>
          <p:nvPr/>
        </p:nvCxnSpPr>
        <p:spPr>
          <a:xfrm rot="10800000" flipV="1">
            <a:off x="3761802" y="3690343"/>
            <a:ext cx="2135331" cy="1459196"/>
          </a:xfrm>
          <a:prstGeom prst="bentConnector3">
            <a:avLst>
              <a:gd name="adj1" fmla="val 29693"/>
            </a:avLst>
          </a:prstGeom>
          <a:ln>
            <a:solidFill>
              <a:srgbClr val="E94B2B"/>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3764919" y="3688737"/>
            <a:ext cx="2219546" cy="945"/>
          </a:xfrm>
          <a:prstGeom prst="line">
            <a:avLst/>
          </a:prstGeom>
          <a:ln>
            <a:solidFill>
              <a:schemeClr val="accent3"/>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Tree>
    <p:extLst>
      <p:ext uri="{BB962C8B-B14F-4D97-AF65-F5344CB8AC3E}">
        <p14:creationId xmlns:p14="http://schemas.microsoft.com/office/powerpoint/2010/main" val="694217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427121" y="1744579"/>
            <a:ext cx="8289758" cy="4824663"/>
          </a:xfrm>
          <a:prstGeom prst="roundRect">
            <a:avLst/>
          </a:prstGeom>
          <a:noFill/>
          <a:ln>
            <a:solidFill>
              <a:schemeClr val="bg2">
                <a:lumMod val="10000"/>
                <a:lumOff val="9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2. </a:t>
            </a:r>
            <a:r>
              <a:rPr lang="ko-KR" altLang="en-US" sz="2000" dirty="0" smtClean="0"/>
              <a:t>이론적 배경 및 선행 연구</a:t>
            </a:r>
            <a:endParaRPr lang="ko-KR" altLang="en-US" sz="2000" dirty="0"/>
          </a:p>
        </p:txBody>
      </p:sp>
      <p:sp>
        <p:nvSpPr>
          <p:cNvPr id="123" name="TextBox 122"/>
          <p:cNvSpPr txBox="1"/>
          <p:nvPr/>
        </p:nvSpPr>
        <p:spPr>
          <a:xfrm>
            <a:off x="-493295" y="806116"/>
            <a:ext cx="184731" cy="307777"/>
          </a:xfrm>
          <a:prstGeom prst="rect">
            <a:avLst/>
          </a:prstGeom>
          <a:noFill/>
        </p:spPr>
        <p:txBody>
          <a:bodyPr wrap="none" rtlCol="0">
            <a:spAutoFit/>
          </a:bodyPr>
          <a:lstStyle/>
          <a:p>
            <a:endParaRPr lang="ko-KR" altLang="en-US" dirty="0"/>
          </a:p>
        </p:txBody>
      </p:sp>
      <p:sp>
        <p:nvSpPr>
          <p:cNvPr id="11" name="제목 10"/>
          <p:cNvSpPr>
            <a:spLocks noGrp="1"/>
          </p:cNvSpPr>
          <p:nvPr>
            <p:ph type="title"/>
          </p:nvPr>
        </p:nvSpPr>
        <p:spPr/>
        <p:txBody>
          <a:bodyPr/>
          <a:lstStyle/>
          <a:p>
            <a:endParaRPr lang="ko-KR" altLang="en-US"/>
          </a:p>
        </p:txBody>
      </p:sp>
      <p:sp>
        <p:nvSpPr>
          <p:cNvPr id="12" name="텍스트 개체 틀 11"/>
          <p:cNvSpPr>
            <a:spLocks noGrp="1"/>
          </p:cNvSpPr>
          <p:nvPr>
            <p:ph type="body" idx="1"/>
          </p:nvPr>
        </p:nvSpPr>
        <p:spPr/>
        <p:txBody>
          <a:bodyPr/>
          <a:lstStyle/>
          <a:p>
            <a:endParaRPr lang="ko-KR" altLang="en-US"/>
          </a:p>
        </p:txBody>
      </p:sp>
      <p:sp>
        <p:nvSpPr>
          <p:cNvPr id="13" name="텍스트 개체 틀 12"/>
          <p:cNvSpPr>
            <a:spLocks noGrp="1"/>
          </p:cNvSpPr>
          <p:nvPr>
            <p:ph type="body" idx="2"/>
          </p:nvPr>
        </p:nvSpPr>
        <p:spPr/>
        <p:txBody>
          <a:bodyPr/>
          <a:lstStyle/>
          <a:p>
            <a:endParaRPr lang="ko-KR" altLang="en-US"/>
          </a:p>
        </p:txBody>
      </p:sp>
    </p:spTree>
    <p:extLst>
      <p:ext uri="{BB962C8B-B14F-4D97-AF65-F5344CB8AC3E}">
        <p14:creationId xmlns:p14="http://schemas.microsoft.com/office/powerpoint/2010/main" val="269196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모서리가 둥근 직사각형 156"/>
          <p:cNvSpPr/>
          <p:nvPr/>
        </p:nvSpPr>
        <p:spPr>
          <a:xfrm>
            <a:off x="287676" y="960627"/>
            <a:ext cx="8568648" cy="5608615"/>
          </a:xfrm>
          <a:prstGeom prst="roundRect">
            <a:avLst/>
          </a:prstGeom>
          <a:solidFill>
            <a:schemeClr val="bg1"/>
          </a:solidFill>
          <a:ln>
            <a:solidFill>
              <a:schemeClr val="bg2">
                <a:lumMod val="10000"/>
                <a:lumOff val="9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sp>
        <p:nvSpPr>
          <p:cNvPr id="6" name="제목 2"/>
          <p:cNvSpPr txBox="1">
            <a:spLocks/>
          </p:cNvSpPr>
          <p:nvPr/>
        </p:nvSpPr>
        <p:spPr>
          <a:xfrm>
            <a:off x="0" y="0"/>
            <a:ext cx="7688700" cy="62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ko-KR" sz="2000" dirty="0" smtClean="0"/>
              <a:t>  3. </a:t>
            </a:r>
            <a:r>
              <a:rPr lang="ko-KR" altLang="en-US" sz="2000" dirty="0" smtClean="0"/>
              <a:t>연구  방법</a:t>
            </a:r>
            <a:endParaRPr lang="ko-KR" altLang="en-US" sz="2000" dirty="0"/>
          </a:p>
        </p:txBody>
      </p:sp>
      <p:pic>
        <p:nvPicPr>
          <p:cNvPr id="24" name="그림 2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52080" y="-664770"/>
            <a:ext cx="1625397" cy="1625397"/>
          </a:xfrm>
          <a:prstGeom prst="rect">
            <a:avLst/>
          </a:prstGeom>
        </p:spPr>
      </p:pic>
      <p:grpSp>
        <p:nvGrpSpPr>
          <p:cNvPr id="148" name="그룹 147"/>
          <p:cNvGrpSpPr/>
          <p:nvPr/>
        </p:nvGrpSpPr>
        <p:grpSpPr>
          <a:xfrm>
            <a:off x="620759" y="1413416"/>
            <a:ext cx="7902482" cy="4703036"/>
            <a:chOff x="620759" y="1560360"/>
            <a:chExt cx="7902482" cy="4703036"/>
          </a:xfrm>
        </p:grpSpPr>
        <p:grpSp>
          <p:nvGrpSpPr>
            <p:cNvPr id="135" name="그룹 134"/>
            <p:cNvGrpSpPr/>
            <p:nvPr/>
          </p:nvGrpSpPr>
          <p:grpSpPr>
            <a:xfrm>
              <a:off x="5714522" y="3939107"/>
              <a:ext cx="1080000" cy="1440040"/>
              <a:chOff x="5868467" y="4172901"/>
              <a:chExt cx="1080000" cy="1440040"/>
            </a:xfrm>
          </p:grpSpPr>
          <p:cxnSp>
            <p:nvCxnSpPr>
              <p:cNvPr id="81" name="직선 연결선 80"/>
              <p:cNvCxnSpPr/>
              <p:nvPr/>
            </p:nvCxnSpPr>
            <p:spPr>
              <a:xfrm>
                <a:off x="6408467"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5868467" y="4532941"/>
                <a:ext cx="1080000" cy="1080000"/>
                <a:chOff x="5868467" y="4532941"/>
                <a:chExt cx="1080000" cy="1080000"/>
              </a:xfrm>
            </p:grpSpPr>
            <p:sp>
              <p:nvSpPr>
                <p:cNvPr id="80" name="타원 79"/>
                <p:cNvSpPr/>
                <p:nvPr/>
              </p:nvSpPr>
              <p:spPr>
                <a:xfrm flipV="1">
                  <a:off x="5868467" y="4532941"/>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6" name="Picture 2"/>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backgroundRemoval t="1664" b="98521" l="4174" r="94992">
                              <a14:foregroundMark x1="56928" y1="54344" x2="56928" y2="54344"/>
                            </a14:backgroundRemoval>
                          </a14:imgEffect>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109521" y="4802941"/>
                  <a:ext cx="597893" cy="5400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36" name="그룹 135"/>
            <p:cNvGrpSpPr/>
            <p:nvPr/>
          </p:nvGrpSpPr>
          <p:grpSpPr>
            <a:xfrm>
              <a:off x="3860339" y="3939107"/>
              <a:ext cx="1080000" cy="1440040"/>
              <a:chOff x="4009101" y="4172901"/>
              <a:chExt cx="1080000" cy="1440040"/>
            </a:xfrm>
          </p:grpSpPr>
          <p:cxnSp>
            <p:nvCxnSpPr>
              <p:cNvPr id="78" name="직선 연결선 77"/>
              <p:cNvCxnSpPr/>
              <p:nvPr/>
            </p:nvCxnSpPr>
            <p:spPr>
              <a:xfrm>
                <a:off x="4549101" y="4172901"/>
                <a:ext cx="0" cy="288032"/>
              </a:xfrm>
              <a:prstGeom prst="line">
                <a:avLst/>
              </a:prstGeom>
              <a:ln>
                <a:solidFill>
                  <a:schemeClr val="bg2">
                    <a:lumMod val="25000"/>
                    <a:lumOff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5" name="그룹 104"/>
              <p:cNvGrpSpPr/>
              <p:nvPr/>
            </p:nvGrpSpPr>
            <p:grpSpPr>
              <a:xfrm>
                <a:off x="4009101" y="4532941"/>
                <a:ext cx="1080000" cy="1080000"/>
                <a:chOff x="4009101" y="4532941"/>
                <a:chExt cx="1080000" cy="1080000"/>
              </a:xfrm>
            </p:grpSpPr>
            <p:sp>
              <p:nvSpPr>
                <p:cNvPr id="77" name="타원 76"/>
                <p:cNvSpPr/>
                <p:nvPr/>
              </p:nvSpPr>
              <p:spPr>
                <a:xfrm flipV="1">
                  <a:off x="4009101" y="4532941"/>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2" name="그림 21"/>
                <p:cNvPicPr>
                  <a:picLocks noChangeAspect="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22481" t="18488" r="22949" b="19916"/>
                <a:stretch/>
              </p:blipFill>
              <p:spPr>
                <a:xfrm>
                  <a:off x="4279101" y="4768179"/>
                  <a:ext cx="540000" cy="609524"/>
                </a:xfrm>
                <a:prstGeom prst="rect">
                  <a:avLst/>
                </a:prstGeom>
                <a:scene3d>
                  <a:camera prst="orthographicFront"/>
                  <a:lightRig rig="threePt" dir="t"/>
                </a:scene3d>
                <a:sp3d>
                  <a:bevelT/>
                </a:sp3d>
              </p:spPr>
            </p:pic>
          </p:grpSp>
        </p:grpSp>
        <p:grpSp>
          <p:nvGrpSpPr>
            <p:cNvPr id="138" name="그룹 137"/>
            <p:cNvGrpSpPr/>
            <p:nvPr/>
          </p:nvGrpSpPr>
          <p:grpSpPr>
            <a:xfrm>
              <a:off x="1071841" y="2352825"/>
              <a:ext cx="1080000" cy="1440040"/>
              <a:chOff x="1225786" y="2586619"/>
              <a:chExt cx="1080000" cy="1440040"/>
            </a:xfrm>
          </p:grpSpPr>
          <p:cxnSp>
            <p:nvCxnSpPr>
              <p:cNvPr id="46" name="직선 연결선 45"/>
              <p:cNvCxnSpPr/>
              <p:nvPr/>
            </p:nvCxnSpPr>
            <p:spPr>
              <a:xfrm flipV="1">
                <a:off x="176578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225786" y="2586619"/>
                <a:ext cx="1080000" cy="1080000"/>
                <a:chOff x="1225786" y="2586619"/>
                <a:chExt cx="1080000" cy="1080000"/>
              </a:xfrm>
            </p:grpSpPr>
            <p:sp>
              <p:nvSpPr>
                <p:cNvPr id="40" name="타원 39"/>
                <p:cNvSpPr/>
                <p:nvPr/>
              </p:nvSpPr>
              <p:spPr>
                <a:xfrm>
                  <a:off x="1225786" y="2586619"/>
                  <a:ext cx="1080000" cy="1080000"/>
                </a:xfrm>
                <a:prstGeom prst="ellipse">
                  <a:avLst/>
                </a:prstGeom>
                <a:solidFill>
                  <a:schemeClr val="accent3"/>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495786" y="2856619"/>
                  <a:ext cx="540000" cy="540000"/>
                </a:xfrm>
                <a:prstGeom prst="rect">
                  <a:avLst/>
                </a:prstGeom>
                <a:scene3d>
                  <a:camera prst="orthographicFront"/>
                  <a:lightRig rig="threePt" dir="t"/>
                </a:scene3d>
                <a:sp3d>
                  <a:bevelT/>
                </a:sp3d>
              </p:spPr>
            </p:pic>
          </p:grpSp>
        </p:grpSp>
        <p:grpSp>
          <p:nvGrpSpPr>
            <p:cNvPr id="139" name="그룹 138"/>
            <p:cNvGrpSpPr/>
            <p:nvPr/>
          </p:nvGrpSpPr>
          <p:grpSpPr>
            <a:xfrm>
              <a:off x="2926736" y="2352825"/>
              <a:ext cx="1080000" cy="1440040"/>
              <a:chOff x="3072896" y="2586619"/>
              <a:chExt cx="1080000" cy="1440040"/>
            </a:xfrm>
          </p:grpSpPr>
          <p:cxnSp>
            <p:nvCxnSpPr>
              <p:cNvPr id="70" name="직선 연결선 69"/>
              <p:cNvCxnSpPr/>
              <p:nvPr/>
            </p:nvCxnSpPr>
            <p:spPr>
              <a:xfrm flipV="1">
                <a:off x="361289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3" name="그룹 92"/>
              <p:cNvGrpSpPr/>
              <p:nvPr/>
            </p:nvGrpSpPr>
            <p:grpSpPr>
              <a:xfrm>
                <a:off x="3072896" y="2586619"/>
                <a:ext cx="1080000" cy="1080000"/>
                <a:chOff x="3072896" y="2586619"/>
                <a:chExt cx="1080000" cy="1080000"/>
              </a:xfrm>
            </p:grpSpPr>
            <p:sp>
              <p:nvSpPr>
                <p:cNvPr id="69" name="타원 68"/>
                <p:cNvSpPr/>
                <p:nvPr/>
              </p:nvSpPr>
              <p:spPr>
                <a:xfrm>
                  <a:off x="3072896" y="2586619"/>
                  <a:ext cx="1080000" cy="1080000"/>
                </a:xfrm>
                <a:prstGeom prst="ellipse">
                  <a:avLst/>
                </a:prstGeom>
                <a:solidFill>
                  <a:schemeClr val="tx1"/>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8" name="그림 17"/>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3342896" y="2856619"/>
                  <a:ext cx="540000" cy="540000"/>
                </a:xfrm>
                <a:prstGeom prst="rect">
                  <a:avLst/>
                </a:prstGeom>
                <a:scene3d>
                  <a:camera prst="orthographicFront"/>
                  <a:lightRig rig="threePt" dir="t"/>
                </a:scene3d>
                <a:sp3d>
                  <a:bevelT/>
                </a:sp3d>
              </p:spPr>
            </p:pic>
          </p:grpSp>
        </p:grpSp>
        <p:grpSp>
          <p:nvGrpSpPr>
            <p:cNvPr id="137" name="그룹 136"/>
            <p:cNvGrpSpPr/>
            <p:nvPr/>
          </p:nvGrpSpPr>
          <p:grpSpPr>
            <a:xfrm>
              <a:off x="2006156" y="3939107"/>
              <a:ext cx="1080000" cy="1440040"/>
              <a:chOff x="2160101" y="4172901"/>
              <a:chExt cx="1080000" cy="1440040"/>
            </a:xfrm>
          </p:grpSpPr>
          <p:cxnSp>
            <p:nvCxnSpPr>
              <p:cNvPr id="67" name="직선 연결선 66"/>
              <p:cNvCxnSpPr/>
              <p:nvPr/>
            </p:nvCxnSpPr>
            <p:spPr>
              <a:xfrm>
                <a:off x="2700101" y="4172901"/>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104" name="그룹 103"/>
              <p:cNvGrpSpPr/>
              <p:nvPr/>
            </p:nvGrpSpPr>
            <p:grpSpPr>
              <a:xfrm>
                <a:off x="2160101" y="4532941"/>
                <a:ext cx="1080000" cy="1080000"/>
                <a:chOff x="2160101" y="4532941"/>
                <a:chExt cx="1080000" cy="1080000"/>
              </a:xfrm>
            </p:grpSpPr>
            <p:sp>
              <p:nvSpPr>
                <p:cNvPr id="66" name="타원 65"/>
                <p:cNvSpPr/>
                <p:nvPr/>
              </p:nvSpPr>
              <p:spPr>
                <a:xfrm flipV="1">
                  <a:off x="2160101" y="4532941"/>
                  <a:ext cx="1080000" cy="1080000"/>
                </a:xfrm>
                <a:prstGeom prst="ellipse">
                  <a:avLst/>
                </a:prstGeom>
                <a:solidFill>
                  <a:schemeClr val="accent5"/>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9" name="그림 18"/>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2430101" y="4802941"/>
                  <a:ext cx="540000" cy="540000"/>
                </a:xfrm>
                <a:prstGeom prst="rect">
                  <a:avLst/>
                </a:prstGeom>
                <a:scene3d>
                  <a:camera prst="orthographicFront"/>
                  <a:lightRig rig="threePt" dir="t"/>
                </a:scene3d>
                <a:sp3d>
                  <a:bevelT/>
                </a:sp3d>
              </p:spPr>
            </p:pic>
          </p:grpSp>
        </p:grpSp>
        <p:grpSp>
          <p:nvGrpSpPr>
            <p:cNvPr id="144" name="그룹 143"/>
            <p:cNvGrpSpPr/>
            <p:nvPr/>
          </p:nvGrpSpPr>
          <p:grpSpPr>
            <a:xfrm>
              <a:off x="4781631" y="2352825"/>
              <a:ext cx="1080000" cy="1440040"/>
              <a:chOff x="4932806" y="2586619"/>
              <a:chExt cx="1080000" cy="1440040"/>
            </a:xfrm>
          </p:grpSpPr>
          <p:cxnSp>
            <p:nvCxnSpPr>
              <p:cNvPr id="75" name="직선 연결선 74"/>
              <p:cNvCxnSpPr/>
              <p:nvPr/>
            </p:nvCxnSpPr>
            <p:spPr>
              <a:xfrm flipV="1">
                <a:off x="5472806"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4932806" y="2586619"/>
                <a:ext cx="1080000" cy="1080000"/>
                <a:chOff x="4932806" y="2586619"/>
                <a:chExt cx="1080000" cy="1080000"/>
              </a:xfrm>
            </p:grpSpPr>
            <p:sp>
              <p:nvSpPr>
                <p:cNvPr id="74" name="타원 73"/>
                <p:cNvSpPr/>
                <p:nvPr/>
              </p:nvSpPr>
              <p:spPr>
                <a:xfrm>
                  <a:off x="4932806" y="2586619"/>
                  <a:ext cx="1080000" cy="1080000"/>
                </a:xfrm>
                <a:prstGeom prst="ellipse">
                  <a:avLst/>
                </a:prstGeom>
                <a:solidFill>
                  <a:schemeClr val="accent5"/>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9" name="그림 28"/>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202806" y="2856619"/>
                  <a:ext cx="540000" cy="540000"/>
                </a:xfrm>
                <a:prstGeom prst="rect">
                  <a:avLst/>
                </a:prstGeom>
                <a:scene3d>
                  <a:camera prst="orthographicFront"/>
                  <a:lightRig rig="threePt" dir="t"/>
                </a:scene3d>
                <a:sp3d>
                  <a:bevelT/>
                </a:sp3d>
              </p:spPr>
            </p:pic>
          </p:grpSp>
        </p:grpSp>
        <p:grpSp>
          <p:nvGrpSpPr>
            <p:cNvPr id="145" name="그룹 144"/>
            <p:cNvGrpSpPr/>
            <p:nvPr/>
          </p:nvGrpSpPr>
          <p:grpSpPr>
            <a:xfrm>
              <a:off x="6636527" y="2352825"/>
              <a:ext cx="1080000" cy="1440040"/>
              <a:chOff x="6790472" y="2586619"/>
              <a:chExt cx="1080000" cy="1440040"/>
            </a:xfrm>
          </p:grpSpPr>
          <p:cxnSp>
            <p:nvCxnSpPr>
              <p:cNvPr id="102" name="직선 연결선 101"/>
              <p:cNvCxnSpPr/>
              <p:nvPr/>
            </p:nvCxnSpPr>
            <p:spPr>
              <a:xfrm flipV="1">
                <a:off x="7330472" y="3738627"/>
                <a:ext cx="0" cy="288032"/>
              </a:xfrm>
              <a:prstGeom prst="line">
                <a:avLst/>
              </a:prstGeom>
              <a:ln>
                <a:solidFill>
                  <a:schemeClr val="bg1">
                    <a:lumMod val="75000"/>
                  </a:schemeClr>
                </a:solidFill>
                <a:tailEnd type="oval" w="sm" len="sm"/>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96" name="그룹 95"/>
              <p:cNvGrpSpPr/>
              <p:nvPr/>
            </p:nvGrpSpPr>
            <p:grpSpPr>
              <a:xfrm>
                <a:off x="6790472" y="2586619"/>
                <a:ext cx="1080000" cy="1080000"/>
                <a:chOff x="6790472" y="2586619"/>
                <a:chExt cx="1080000" cy="1080000"/>
              </a:xfrm>
            </p:grpSpPr>
            <p:sp>
              <p:nvSpPr>
                <p:cNvPr id="101" name="타원 100"/>
                <p:cNvSpPr/>
                <p:nvPr/>
              </p:nvSpPr>
              <p:spPr>
                <a:xfrm>
                  <a:off x="6790472" y="2586619"/>
                  <a:ext cx="1080000" cy="1080000"/>
                </a:xfrm>
                <a:prstGeom prst="ellipse">
                  <a:avLst/>
                </a:prstGeom>
                <a:solidFill>
                  <a:schemeClr val="accent3"/>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6" name="그림 85"/>
                <p:cNvPicPr>
                  <a:picLocks noChangeAspect="1"/>
                </p:cNvPicPr>
                <p:nvPr/>
              </p:nvPicPr>
              <p:blipFill>
                <a:blip r:embed="rId16">
                  <a:biLevel thresh="25000"/>
                  <a:extLst>
                    <a:ext uri="{BEBA8EAE-BF5A-486C-A8C5-ECC9F3942E4B}">
                      <a14:imgProps xmlns:a14="http://schemas.microsoft.com/office/drawing/2010/main">
                        <a14:imgLayer r:embed="rId17">
                          <a14:imgEffect>
                            <a14:backgroundRemoval t="8197" b="89754" l="2482" r="97226">
                              <a14:foregroundMark x1="83358" y1="18033" x2="83358" y2="18033"/>
                              <a14:foregroundMark x1="79124" y1="25410" x2="79124" y2="25410"/>
                              <a14:foregroundMark x1="74307" y1="28893" x2="74307" y2="28893"/>
                              <a14:foregroundMark x1="69343" y1="31557" x2="69343" y2="31557"/>
                              <a14:foregroundMark x1="65839" y1="35861" x2="65839" y2="35861"/>
                            </a14:backgroundRemoval>
                          </a14:imgEffect>
                        </a14:imgLayer>
                      </a14:imgProps>
                    </a:ext>
                    <a:ext uri="{28A0092B-C50C-407E-A947-70E740481C1C}">
                      <a14:useLocalDpi xmlns:a14="http://schemas.microsoft.com/office/drawing/2010/main" val="0"/>
                    </a:ext>
                  </a:extLst>
                </a:blip>
                <a:stretch>
                  <a:fillRect/>
                </a:stretch>
              </p:blipFill>
              <p:spPr>
                <a:xfrm>
                  <a:off x="6951477" y="2856619"/>
                  <a:ext cx="757991" cy="540000"/>
                </a:xfrm>
                <a:prstGeom prst="rect">
                  <a:avLst/>
                </a:prstGeom>
                <a:scene3d>
                  <a:camera prst="orthographicFront"/>
                  <a:lightRig rig="threePt" dir="t"/>
                </a:scene3d>
                <a:sp3d>
                  <a:bevelT/>
                </a:sp3d>
              </p:spPr>
            </p:pic>
          </p:grpSp>
        </p:grpSp>
        <p:cxnSp>
          <p:nvCxnSpPr>
            <p:cNvPr id="34" name="직선 연결선 33"/>
            <p:cNvCxnSpPr/>
            <p:nvPr/>
          </p:nvCxnSpPr>
          <p:spPr>
            <a:xfrm>
              <a:off x="620759" y="3883651"/>
              <a:ext cx="7560840" cy="0"/>
            </a:xfrm>
            <a:prstGeom prst="line">
              <a:avLst/>
            </a:prstGeom>
            <a:ln w="63500">
              <a:solidFill>
                <a:schemeClr val="bg1">
                  <a:lumMod val="85000"/>
                </a:schemeClr>
              </a:solidFill>
              <a:headEnd type="oval" w="med" len="med"/>
              <a:tailEnd type="stealth"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56274"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p:cNvSpPr/>
            <p:nvPr/>
          </p:nvSpPr>
          <p:spPr>
            <a:xfrm>
              <a:off x="6183377"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p:cNvSpPr/>
            <p:nvPr/>
          </p:nvSpPr>
          <p:spPr>
            <a:xfrm>
              <a:off x="7110480"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2" name="타원 61"/>
            <p:cNvSpPr/>
            <p:nvPr/>
          </p:nvSpPr>
          <p:spPr>
            <a:xfrm>
              <a:off x="3402068"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3" name="타원 62"/>
            <p:cNvSpPr/>
            <p:nvPr/>
          </p:nvSpPr>
          <p:spPr>
            <a:xfrm>
              <a:off x="1547862"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p:cNvSpPr/>
            <p:nvPr/>
          </p:nvSpPr>
          <p:spPr>
            <a:xfrm>
              <a:off x="4329171"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p:cNvSpPr/>
            <p:nvPr/>
          </p:nvSpPr>
          <p:spPr>
            <a:xfrm>
              <a:off x="2474965" y="3811643"/>
              <a:ext cx="144016" cy="144016"/>
            </a:xfrm>
            <a:prstGeom prst="ellipse">
              <a:avLst/>
            </a:prstGeom>
            <a:solidFill>
              <a:schemeClr val="bg1"/>
            </a:solidFill>
            <a:ln>
              <a:solidFill>
                <a:schemeClr val="accent5"/>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직사각형 108"/>
            <p:cNvSpPr/>
            <p:nvPr/>
          </p:nvSpPr>
          <p:spPr>
            <a:xfrm rot="18900000">
              <a:off x="1543493"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가설 설정 </a:t>
              </a:r>
            </a:p>
          </p:txBody>
        </p:sp>
        <p:sp>
          <p:nvSpPr>
            <p:cNvPr id="110" name="직사각형 109"/>
            <p:cNvSpPr/>
            <p:nvPr/>
          </p:nvSpPr>
          <p:spPr>
            <a:xfrm rot="18900000">
              <a:off x="651780"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선행 </a:t>
              </a:r>
              <a:r>
                <a:rPr lang="ko-KR" altLang="en-US" sz="1500" dirty="0" smtClean="0">
                  <a:solidFill>
                    <a:schemeClr val="accent1"/>
                  </a:solidFill>
                  <a:effectLst>
                    <a:outerShdw blurRad="38100" dist="38100" dir="2700000" algn="tl">
                      <a:srgbClr val="000000">
                        <a:alpha val="43137"/>
                      </a:srgbClr>
                    </a:outerShdw>
                  </a:effectLst>
                  <a:latin typeface="+mj-ea"/>
                  <a:ea typeface="+mj-ea"/>
                </a:rPr>
                <a:t>연구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0" name="직사각형 129"/>
            <p:cNvSpPr/>
            <p:nvPr/>
          </p:nvSpPr>
          <p:spPr>
            <a:xfrm rot="18900000">
              <a:off x="3390076"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자료 수집 </a:t>
              </a:r>
            </a:p>
          </p:txBody>
        </p:sp>
        <p:sp>
          <p:nvSpPr>
            <p:cNvPr id="131" name="직사각형 130"/>
            <p:cNvSpPr/>
            <p:nvPr/>
          </p:nvSpPr>
          <p:spPr>
            <a:xfrm rot="18900000">
              <a:off x="2523395" y="5863286"/>
              <a:ext cx="1908000" cy="400110"/>
            </a:xfrm>
            <a:prstGeom prst="rect">
              <a:avLst/>
            </a:prstGeom>
          </p:spPr>
          <p:txBody>
            <a:bodyPr wrap="none" anchor="ctr">
              <a:noAutofit/>
            </a:bodyPr>
            <a:lstStyle/>
            <a:p>
              <a:pPr algn="r"/>
              <a:r>
                <a:rPr lang="ko-KR" altLang="en-US" sz="1500" dirty="0">
                  <a:solidFill>
                    <a:schemeClr val="accent1"/>
                  </a:solidFill>
                  <a:effectLst>
                    <a:outerShdw blurRad="38100" dist="38100" dir="2700000" algn="tl">
                      <a:srgbClr val="000000">
                        <a:alpha val="43137"/>
                      </a:srgbClr>
                    </a:outerShdw>
                  </a:effectLst>
                  <a:latin typeface="+mj-ea"/>
                  <a:ea typeface="+mj-ea"/>
                </a:rPr>
                <a:t>데이터 </a:t>
              </a:r>
              <a:r>
                <a:rPr lang="ko-KR" altLang="en-US" sz="1500" dirty="0" smtClean="0">
                  <a:solidFill>
                    <a:schemeClr val="accent1"/>
                  </a:solidFill>
                  <a:effectLst>
                    <a:outerShdw blurRad="38100" dist="38100" dir="2700000" algn="tl">
                      <a:srgbClr val="000000">
                        <a:alpha val="43137"/>
                      </a:srgbClr>
                    </a:outerShdw>
                  </a:effectLst>
                  <a:latin typeface="+mj-ea"/>
                  <a:ea typeface="+mj-ea"/>
                </a:rPr>
                <a:t>전처리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2" name="직사각형 131"/>
            <p:cNvSpPr/>
            <p:nvPr/>
          </p:nvSpPr>
          <p:spPr>
            <a:xfrm rot="18900000">
              <a:off x="5236659" y="1560360"/>
              <a:ext cx="1440000" cy="400110"/>
            </a:xfrm>
            <a:prstGeom prst="rect">
              <a:avLst/>
            </a:prstGeom>
          </p:spPr>
          <p:txBody>
            <a:bodyPr wrap="none">
              <a:noAutofit/>
            </a:bodyPr>
            <a:lstStyle/>
            <a:p>
              <a:r>
                <a:rPr lang="ko-KR" altLang="en-US" sz="1500" dirty="0">
                  <a:solidFill>
                    <a:schemeClr val="accent1"/>
                  </a:solidFill>
                  <a:effectLst>
                    <a:outerShdw blurRad="38100" dist="38100" dir="2700000" algn="tl">
                      <a:srgbClr val="000000">
                        <a:alpha val="43137"/>
                      </a:srgbClr>
                    </a:outerShdw>
                  </a:effectLst>
                  <a:latin typeface="+mj-ea"/>
                  <a:ea typeface="+mj-ea"/>
                </a:rPr>
                <a:t>분석</a:t>
              </a:r>
            </a:p>
          </p:txBody>
        </p:sp>
        <p:sp>
          <p:nvSpPr>
            <p:cNvPr id="133" name="직사각형 132"/>
            <p:cNvSpPr/>
            <p:nvPr/>
          </p:nvSpPr>
          <p:spPr>
            <a:xfrm rot="18900000">
              <a:off x="4395011" y="5847244"/>
              <a:ext cx="1908000" cy="400110"/>
            </a:xfrm>
            <a:prstGeom prst="rect">
              <a:avLst/>
            </a:prstGeom>
          </p:spPr>
          <p:txBody>
            <a:bodyPr wrap="none" anchor="ctr">
              <a:noAutofit/>
            </a:bodyPr>
            <a:lstStyle/>
            <a:p>
              <a:pPr algn="r"/>
              <a:r>
                <a:rPr lang="ko-KR" altLang="en-US" sz="1500" dirty="0" smtClean="0">
                  <a:solidFill>
                    <a:schemeClr val="accent1"/>
                  </a:solidFill>
                  <a:effectLst>
                    <a:outerShdw blurRad="38100" dist="38100" dir="2700000" algn="tl">
                      <a:srgbClr val="000000">
                        <a:alpha val="43137"/>
                      </a:srgbClr>
                    </a:outerShdw>
                  </a:effectLst>
                  <a:latin typeface="+mj-ea"/>
                  <a:ea typeface="+mj-ea"/>
                </a:rPr>
                <a:t>회귀 </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sp>
          <p:nvSpPr>
            <p:cNvPr id="134" name="직사각형 133"/>
            <p:cNvSpPr/>
            <p:nvPr/>
          </p:nvSpPr>
          <p:spPr>
            <a:xfrm rot="18900000">
              <a:off x="7083241" y="1566228"/>
              <a:ext cx="1440000" cy="400110"/>
            </a:xfrm>
            <a:prstGeom prst="rect">
              <a:avLst/>
            </a:prstGeom>
          </p:spPr>
          <p:txBody>
            <a:bodyPr wrap="none">
              <a:noAutofit/>
            </a:bodyPr>
            <a:lstStyle/>
            <a:p>
              <a:r>
                <a:rPr lang="ko-KR" altLang="en-US" sz="1500" dirty="0" smtClean="0">
                  <a:solidFill>
                    <a:schemeClr val="accent1"/>
                  </a:solidFill>
                  <a:effectLst>
                    <a:outerShdw blurRad="38100" dist="38100" dir="2700000" algn="tl">
                      <a:srgbClr val="000000">
                        <a:alpha val="43137"/>
                      </a:srgbClr>
                    </a:outerShdw>
                  </a:effectLst>
                  <a:latin typeface="+mj-ea"/>
                  <a:ea typeface="+mj-ea"/>
                </a:rPr>
                <a:t>예측</a:t>
              </a:r>
              <a:endParaRPr lang="ko-KR" altLang="en-US" sz="1500" dirty="0">
                <a:solidFill>
                  <a:schemeClr val="accent1"/>
                </a:solidFill>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293318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1351</Words>
  <Application>Microsoft Office PowerPoint</Application>
  <PresentationFormat>화면 슬라이드 쇼(4:3)</PresentationFormat>
  <Paragraphs>364</Paragraphs>
  <Slides>49</Slides>
  <Notes>48</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49</vt:i4>
      </vt:variant>
    </vt:vector>
  </HeadingPairs>
  <TitlesOfParts>
    <vt:vector size="58" baseType="lpstr">
      <vt:lpstr>굴림</vt:lpstr>
      <vt:lpstr>Arial</vt:lpstr>
      <vt:lpstr>HY헤드라인M</vt:lpstr>
      <vt:lpstr>맑은 고딕</vt:lpstr>
      <vt:lpstr>Roboto</vt:lpstr>
      <vt:lpstr>굴림체</vt:lpstr>
      <vt:lpstr>Raleway</vt:lpstr>
      <vt:lpstr>Lato</vt:lpstr>
      <vt:lpstr>Streamline</vt:lpstr>
      <vt:lpstr>영화의 흥행 요인 분석 및  개봉 예정 영화의 관객수 예측</vt:lpstr>
      <vt:lpstr>목차</vt:lpstr>
      <vt:lpstr>1.1 연구의 배경 및 필요성</vt:lpstr>
      <vt:lpstr>1.1 연구의 배경 및 필요성</vt:lpstr>
      <vt:lpstr>1.1 연구의 배경 및 필요성</vt:lpstr>
      <vt:lpstr>1.2 연구의 목적</vt:lpstr>
      <vt:lpstr>1.3 연구 문제 및 가설</vt:lpstr>
      <vt:lpstr>PowerPoint 프레젠테이션</vt:lpstr>
      <vt:lpstr>PowerPoint 프레젠테이션</vt:lpstr>
      <vt:lpstr>4.1 출처 및 변수 종류</vt:lpstr>
      <vt:lpstr>4.2 변수 정의</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분산 분석(analysis of variance, ANOVA)</vt:lpstr>
      <vt:lpstr>5.1 분석 결과 - 상관 분석(Correlation analysis)</vt:lpstr>
      <vt:lpstr>5.1 분석 결과 - 상관 분석(Correlation analysis)</vt:lpstr>
      <vt:lpstr>5.1 분석 결과 – 텍스트 마이닝(Text Mining)</vt:lpstr>
      <vt:lpstr>5.1 분석 결과 – 텍스트 마이닝(Text Mining)</vt:lpstr>
      <vt:lpstr>5.2 회귀 결과</vt:lpstr>
      <vt:lpstr>5.3 예측 결과</vt:lpstr>
      <vt:lpstr>6.1 연구의 시사점과 제언</vt:lpstr>
      <vt:lpstr>6.2 연구의 한계점</vt:lpstr>
      <vt:lpstr>문제점</vt:lpstr>
      <vt:lpstr>해결 방법</vt:lpstr>
      <vt:lpstr>팀 정보 “우리가 발견한 문제점을 직접 해결해야 하는 이유는?”이라는 질문에 답해 보세요.</vt:lpstr>
      <vt:lpstr>주요 성과 현재 자신이 프로세스의 어디쯤에 있는지와 마저 처리해야 할 일이 무엇인지 보여 주세요</vt:lpstr>
      <vt:lpstr>부록</vt:lpstr>
      <vt:lpstr>방법</vt:lpstr>
      <vt:lpstr>기술: GPS + RFID</vt:lpstr>
      <vt:lpstr>수익 모델</vt:lpstr>
      <vt:lpstr>왜 지금인가? 여기에 텍스트를 입력하세요 여기에 텍스트를 입력하세요 여기에 텍스트를 입력하세요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영화의 흥행 요인 분석 및  개봉 예정 영화의 관객수 예측</dc:title>
  <cp:lastModifiedBy>user</cp:lastModifiedBy>
  <cp:revision>74</cp:revision>
  <dcterms:modified xsi:type="dcterms:W3CDTF">2019-07-10T16:10:10Z</dcterms:modified>
</cp:coreProperties>
</file>